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2" r:id="rId1"/>
  </p:sldMasterIdLst>
  <p:notesMasterIdLst>
    <p:notesMasterId r:id="rId60"/>
  </p:notesMasterIdLst>
  <p:handoutMasterIdLst>
    <p:handoutMasterId r:id="rId61"/>
  </p:handoutMasterIdLst>
  <p:sldIdLst>
    <p:sldId id="256" r:id="rId2"/>
    <p:sldId id="290" r:id="rId3"/>
    <p:sldId id="292" r:id="rId4"/>
    <p:sldId id="268" r:id="rId5"/>
    <p:sldId id="269" r:id="rId6"/>
    <p:sldId id="341" r:id="rId7"/>
    <p:sldId id="294" r:id="rId8"/>
    <p:sldId id="295" r:id="rId9"/>
    <p:sldId id="328" r:id="rId10"/>
    <p:sldId id="329" r:id="rId11"/>
    <p:sldId id="331" r:id="rId12"/>
    <p:sldId id="343" r:id="rId13"/>
    <p:sldId id="303" r:id="rId14"/>
    <p:sldId id="333" r:id="rId15"/>
    <p:sldId id="296" r:id="rId16"/>
    <p:sldId id="297" r:id="rId17"/>
    <p:sldId id="298" r:id="rId18"/>
    <p:sldId id="299" r:id="rId19"/>
    <p:sldId id="301" r:id="rId20"/>
    <p:sldId id="302" r:id="rId21"/>
    <p:sldId id="304" r:id="rId22"/>
    <p:sldId id="305" r:id="rId23"/>
    <p:sldId id="306" r:id="rId24"/>
    <p:sldId id="307" r:id="rId25"/>
    <p:sldId id="308" r:id="rId26"/>
    <p:sldId id="335" r:id="rId27"/>
    <p:sldId id="336" r:id="rId28"/>
    <p:sldId id="310" r:id="rId29"/>
    <p:sldId id="334" r:id="rId30"/>
    <p:sldId id="312" r:id="rId31"/>
    <p:sldId id="313" r:id="rId32"/>
    <p:sldId id="314" r:id="rId33"/>
    <p:sldId id="337" r:id="rId34"/>
    <p:sldId id="338" r:id="rId35"/>
    <p:sldId id="339" r:id="rId36"/>
    <p:sldId id="340" r:id="rId37"/>
    <p:sldId id="316" r:id="rId38"/>
    <p:sldId id="317" r:id="rId39"/>
    <p:sldId id="318" r:id="rId40"/>
    <p:sldId id="319" r:id="rId41"/>
    <p:sldId id="320" r:id="rId42"/>
    <p:sldId id="321" r:id="rId43"/>
    <p:sldId id="322" r:id="rId44"/>
    <p:sldId id="323" r:id="rId45"/>
    <p:sldId id="324" r:id="rId46"/>
    <p:sldId id="261" r:id="rId47"/>
    <p:sldId id="262" r:id="rId48"/>
    <p:sldId id="263" r:id="rId49"/>
    <p:sldId id="266" r:id="rId50"/>
    <p:sldId id="265" r:id="rId51"/>
    <p:sldId id="267" r:id="rId52"/>
    <p:sldId id="288" r:id="rId53"/>
    <p:sldId id="284" r:id="rId54"/>
    <p:sldId id="285" r:id="rId55"/>
    <p:sldId id="282" r:id="rId56"/>
    <p:sldId id="283" r:id="rId57"/>
    <p:sldId id="289" r:id="rId58"/>
    <p:sldId id="281"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69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mtClean="0"/>
              <a:t>NEP-2020</a:t>
            </a: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3D3FC2-2379-45DA-A824-0E4A7DA86269}" type="datetimeFigureOut">
              <a:rPr lang="en-US" smtClean="0"/>
              <a:t>3/20/2021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R&amp;D CELL ,G.PULLA REDDY ENGINEERING COLLEGE(Autonomous):KURNOOL</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C7EE3E-CCE8-438E-84FB-663F4325D71E}" type="slidenum">
              <a:rPr lang="en-US" smtClean="0"/>
              <a:t>‹#›</a:t>
            </a:fld>
            <a:endParaRPr lang="en-US"/>
          </a:p>
        </p:txBody>
      </p:sp>
    </p:spTree>
    <p:extLst>
      <p:ext uri="{BB962C8B-B14F-4D97-AF65-F5344CB8AC3E}">
        <p14:creationId xmlns:p14="http://schemas.microsoft.com/office/powerpoint/2010/main" val="2770294783"/>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mtClean="0"/>
              <a:t>NEP-2020</a:t>
            </a: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C7DB5B-ED8E-4CF3-99BB-7C1491F29E09}" type="datetimeFigureOut">
              <a:rPr lang="en-US" smtClean="0"/>
              <a:t>3/20/2021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R&amp;D CELL ,G.PULLA REDDY ENGINEERING COLLEGE(Autonomous):KURNOOL</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30FAA8-1CD8-4C68-81BB-808C8560C914}" type="slidenum">
              <a:rPr lang="en-US" smtClean="0"/>
              <a:t>‹#›</a:t>
            </a:fld>
            <a:endParaRPr lang="en-US"/>
          </a:p>
        </p:txBody>
      </p:sp>
    </p:spTree>
    <p:extLst>
      <p:ext uri="{BB962C8B-B14F-4D97-AF65-F5344CB8AC3E}">
        <p14:creationId xmlns:p14="http://schemas.microsoft.com/office/powerpoint/2010/main" val="3806575344"/>
      </p:ext>
    </p:extLst>
  </p:cSld>
  <p:clrMap bg1="lt1" tx1="dk1" bg2="lt2" tx2="dk2" accent1="accent1" accent2="accent2" accent3="accent3" accent4="accent4" accent5="accent5" accent6="accent6" hlink="hlink" folHlink="folHlink"/>
  <p:hf sldNum="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7030A0"/>
                </a:solidFill>
                <a:latin typeface="Times New Roman" panose="02020603050405020304" pitchFamily="18" charset="0"/>
                <a:cs typeface="Times New Roman" panose="02020603050405020304" pitchFamily="18" charset="0"/>
              </a:rPr>
              <a:t>As there is a problematic teacher to student ratio in India,  introducing mother languages for each subject in academic institutes is a problem</a:t>
            </a:r>
            <a:r>
              <a:rPr lang="en-US" sz="1200" baseline="0" dirty="0" smtClean="0">
                <a:solidFill>
                  <a:srgbClr val="7030A0"/>
                </a:solidFill>
                <a:latin typeface="Times New Roman" panose="02020603050405020304" pitchFamily="18" charset="0"/>
                <a:cs typeface="Times New Roman" panose="02020603050405020304" pitchFamily="18" charset="0"/>
              </a:rPr>
              <a:t> or not sir?</a:t>
            </a:r>
            <a:endParaRPr lang="en-US" dirty="0"/>
          </a:p>
        </p:txBody>
      </p:sp>
      <p:sp>
        <p:nvSpPr>
          <p:cNvPr id="4" name="Header Placeholder 3"/>
          <p:cNvSpPr>
            <a:spLocks noGrp="1"/>
          </p:cNvSpPr>
          <p:nvPr>
            <p:ph type="hdr" sz="quarter" idx="10"/>
          </p:nvPr>
        </p:nvSpPr>
        <p:spPr/>
        <p:txBody>
          <a:bodyPr/>
          <a:lstStyle/>
          <a:p>
            <a:r>
              <a:rPr lang="en-US" smtClean="0"/>
              <a:t>NEP-2020</a:t>
            </a:r>
            <a:endParaRPr lang="en-US"/>
          </a:p>
        </p:txBody>
      </p:sp>
      <p:sp>
        <p:nvSpPr>
          <p:cNvPr id="5" name="Footer Placeholder 4"/>
          <p:cNvSpPr>
            <a:spLocks noGrp="1"/>
          </p:cNvSpPr>
          <p:nvPr>
            <p:ph type="ftr" sz="quarter" idx="11"/>
          </p:nvPr>
        </p:nvSpPr>
        <p:spPr/>
        <p:txBody>
          <a:bodyPr/>
          <a:lstStyle/>
          <a:p>
            <a:r>
              <a:rPr lang="en-US" smtClean="0"/>
              <a:t>R&amp;D CELL ,G.PULLA REDDY ENGINEERING COLLEGE(Autonomous):KURNOOL</a:t>
            </a:r>
            <a:endParaRPr lang="en-US"/>
          </a:p>
        </p:txBody>
      </p:sp>
    </p:spTree>
    <p:extLst>
      <p:ext uri="{BB962C8B-B14F-4D97-AF65-F5344CB8AC3E}">
        <p14:creationId xmlns:p14="http://schemas.microsoft.com/office/powerpoint/2010/main" val="2207150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5DFC22-00A8-4850-A364-CDABCFD48525}" type="datetime1">
              <a:rPr lang="en-US" smtClean="0"/>
              <a:t>3/20/2021</a:t>
            </a:fld>
            <a:endParaRPr lang="en-US"/>
          </a:p>
        </p:txBody>
      </p:sp>
      <p:sp>
        <p:nvSpPr>
          <p:cNvPr id="5" name="Footer Placeholder 4"/>
          <p:cNvSpPr>
            <a:spLocks noGrp="1"/>
          </p:cNvSpPr>
          <p:nvPr>
            <p:ph type="ftr" sz="quarter" idx="11"/>
          </p:nvPr>
        </p:nvSpPr>
        <p:spPr/>
        <p:txBody>
          <a:bodyPr/>
          <a:lstStyle/>
          <a:p>
            <a:r>
              <a:rPr lang="en-US" smtClean="0"/>
              <a:t>A WEBINAR ON NEP-2020 @ GPREC,KURNOOL</a:t>
            </a:r>
            <a:endParaRPr lang="en-US"/>
          </a:p>
        </p:txBody>
      </p:sp>
      <p:sp>
        <p:nvSpPr>
          <p:cNvPr id="6" name="Slide Number Placeholder 5"/>
          <p:cNvSpPr>
            <a:spLocks noGrp="1"/>
          </p:cNvSpPr>
          <p:nvPr>
            <p:ph type="sldNum" sz="quarter" idx="12"/>
          </p:nvPr>
        </p:nvSpPr>
        <p:spPr/>
        <p:txBody>
          <a:bodyPr/>
          <a:lstStyle/>
          <a:p>
            <a:fld id="{F4127FCA-6222-49CA-9F7D-318C837E28B4}" type="slidenum">
              <a:rPr lang="en-US" smtClean="0"/>
              <a:t>‹#›</a:t>
            </a:fld>
            <a:endParaRPr lang="en-US"/>
          </a:p>
        </p:txBody>
      </p:sp>
    </p:spTree>
    <p:extLst>
      <p:ext uri="{BB962C8B-B14F-4D97-AF65-F5344CB8AC3E}">
        <p14:creationId xmlns:p14="http://schemas.microsoft.com/office/powerpoint/2010/main" val="1743960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793617D-D7B3-4F33-A016-45375FA349E3}" type="datetime1">
              <a:rPr lang="en-US" smtClean="0"/>
              <a:t>3/20/2021</a:t>
            </a:fld>
            <a:endParaRPr lang="en-US"/>
          </a:p>
        </p:txBody>
      </p:sp>
      <p:sp>
        <p:nvSpPr>
          <p:cNvPr id="5" name="Footer Placeholder 4"/>
          <p:cNvSpPr>
            <a:spLocks noGrp="1"/>
          </p:cNvSpPr>
          <p:nvPr>
            <p:ph type="ftr" sz="quarter" idx="11"/>
          </p:nvPr>
        </p:nvSpPr>
        <p:spPr/>
        <p:txBody>
          <a:bodyPr/>
          <a:lstStyle/>
          <a:p>
            <a:r>
              <a:rPr lang="en-US" smtClean="0"/>
              <a:t>A WEBINAR ON NEP-2020 @ GPREC,KURNOOL</a:t>
            </a:r>
            <a:endParaRPr lang="en-US"/>
          </a:p>
        </p:txBody>
      </p:sp>
      <p:sp>
        <p:nvSpPr>
          <p:cNvPr id="6" name="Slide Number Placeholder 5"/>
          <p:cNvSpPr>
            <a:spLocks noGrp="1"/>
          </p:cNvSpPr>
          <p:nvPr>
            <p:ph type="sldNum" sz="quarter" idx="12"/>
          </p:nvPr>
        </p:nvSpPr>
        <p:spPr/>
        <p:txBody>
          <a:bodyPr/>
          <a:lstStyle/>
          <a:p>
            <a:fld id="{F4127FCA-6222-49CA-9F7D-318C837E28B4}" type="slidenum">
              <a:rPr lang="en-US" smtClean="0"/>
              <a:t>‹#›</a:t>
            </a:fld>
            <a:endParaRPr lang="en-US"/>
          </a:p>
        </p:txBody>
      </p:sp>
    </p:spTree>
    <p:extLst>
      <p:ext uri="{BB962C8B-B14F-4D97-AF65-F5344CB8AC3E}">
        <p14:creationId xmlns:p14="http://schemas.microsoft.com/office/powerpoint/2010/main" val="3914575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13150AC-AF04-4443-9170-162B9419F8B9}" type="datetime1">
              <a:rPr lang="en-US" smtClean="0"/>
              <a:t>3/20/2021</a:t>
            </a:fld>
            <a:endParaRPr lang="en-US"/>
          </a:p>
        </p:txBody>
      </p:sp>
      <p:sp>
        <p:nvSpPr>
          <p:cNvPr id="5" name="Footer Placeholder 4"/>
          <p:cNvSpPr>
            <a:spLocks noGrp="1"/>
          </p:cNvSpPr>
          <p:nvPr>
            <p:ph type="ftr" sz="quarter" idx="11"/>
          </p:nvPr>
        </p:nvSpPr>
        <p:spPr/>
        <p:txBody>
          <a:bodyPr/>
          <a:lstStyle/>
          <a:p>
            <a:r>
              <a:rPr lang="en-US" smtClean="0"/>
              <a:t>A WEBINAR ON NEP-2020 @ GPREC,KURNOOL</a:t>
            </a:r>
            <a:endParaRPr lang="en-US"/>
          </a:p>
        </p:txBody>
      </p:sp>
      <p:sp>
        <p:nvSpPr>
          <p:cNvPr id="6" name="Slide Number Placeholder 5"/>
          <p:cNvSpPr>
            <a:spLocks noGrp="1"/>
          </p:cNvSpPr>
          <p:nvPr>
            <p:ph type="sldNum" sz="quarter" idx="12"/>
          </p:nvPr>
        </p:nvSpPr>
        <p:spPr/>
        <p:txBody>
          <a:bodyPr/>
          <a:lstStyle/>
          <a:p>
            <a:fld id="{F4127FCA-6222-49CA-9F7D-318C837E28B4}"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01896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EB8AA4D-45EE-41B4-97AB-B533EF4D0067}" type="datetime1">
              <a:rPr lang="en-US" smtClean="0"/>
              <a:t>3/20/2021</a:t>
            </a:fld>
            <a:endParaRPr lang="en-US"/>
          </a:p>
        </p:txBody>
      </p:sp>
      <p:sp>
        <p:nvSpPr>
          <p:cNvPr id="5" name="Footer Placeholder 4"/>
          <p:cNvSpPr>
            <a:spLocks noGrp="1"/>
          </p:cNvSpPr>
          <p:nvPr>
            <p:ph type="ftr" sz="quarter" idx="11"/>
          </p:nvPr>
        </p:nvSpPr>
        <p:spPr/>
        <p:txBody>
          <a:bodyPr/>
          <a:lstStyle/>
          <a:p>
            <a:r>
              <a:rPr lang="en-US" smtClean="0"/>
              <a:t>A WEBINAR ON NEP-2020 @ GPREC,KURNOOL</a:t>
            </a:r>
            <a:endParaRPr lang="en-US"/>
          </a:p>
        </p:txBody>
      </p:sp>
      <p:sp>
        <p:nvSpPr>
          <p:cNvPr id="6" name="Slide Number Placeholder 5"/>
          <p:cNvSpPr>
            <a:spLocks noGrp="1"/>
          </p:cNvSpPr>
          <p:nvPr>
            <p:ph type="sldNum" sz="quarter" idx="12"/>
          </p:nvPr>
        </p:nvSpPr>
        <p:spPr/>
        <p:txBody>
          <a:bodyPr/>
          <a:lstStyle/>
          <a:p>
            <a:fld id="{F4127FCA-6222-49CA-9F7D-318C837E28B4}" type="slidenum">
              <a:rPr lang="en-US" smtClean="0"/>
              <a:t>‹#›</a:t>
            </a:fld>
            <a:endParaRPr lang="en-US"/>
          </a:p>
        </p:txBody>
      </p:sp>
    </p:spTree>
    <p:extLst>
      <p:ext uri="{BB962C8B-B14F-4D97-AF65-F5344CB8AC3E}">
        <p14:creationId xmlns:p14="http://schemas.microsoft.com/office/powerpoint/2010/main" val="2527089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1F497A-AA63-465A-BFDF-FA18D23BB215}" type="datetime1">
              <a:rPr lang="en-US" smtClean="0"/>
              <a:t>3/20/2021</a:t>
            </a:fld>
            <a:endParaRPr lang="en-US"/>
          </a:p>
        </p:txBody>
      </p:sp>
      <p:sp>
        <p:nvSpPr>
          <p:cNvPr id="5" name="Footer Placeholder 4"/>
          <p:cNvSpPr>
            <a:spLocks noGrp="1"/>
          </p:cNvSpPr>
          <p:nvPr>
            <p:ph type="ftr" sz="quarter" idx="11"/>
          </p:nvPr>
        </p:nvSpPr>
        <p:spPr/>
        <p:txBody>
          <a:bodyPr/>
          <a:lstStyle/>
          <a:p>
            <a:r>
              <a:rPr lang="en-US" smtClean="0"/>
              <a:t>A WEBINAR ON NEP-2020 @ GPREC,KURNOOL</a:t>
            </a:r>
            <a:endParaRPr lang="en-US"/>
          </a:p>
        </p:txBody>
      </p:sp>
      <p:sp>
        <p:nvSpPr>
          <p:cNvPr id="6" name="Slide Number Placeholder 5"/>
          <p:cNvSpPr>
            <a:spLocks noGrp="1"/>
          </p:cNvSpPr>
          <p:nvPr>
            <p:ph type="sldNum" sz="quarter" idx="12"/>
          </p:nvPr>
        </p:nvSpPr>
        <p:spPr/>
        <p:txBody>
          <a:bodyPr/>
          <a:lstStyle/>
          <a:p>
            <a:fld id="{F4127FCA-6222-49CA-9F7D-318C837E28B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13064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118485E-2FA2-4E3B-AAC3-200B40FCD000}" type="datetime1">
              <a:rPr lang="en-US" smtClean="0"/>
              <a:t>3/20/2021</a:t>
            </a:fld>
            <a:endParaRPr lang="en-US"/>
          </a:p>
        </p:txBody>
      </p:sp>
      <p:sp>
        <p:nvSpPr>
          <p:cNvPr id="5" name="Footer Placeholder 4"/>
          <p:cNvSpPr>
            <a:spLocks noGrp="1"/>
          </p:cNvSpPr>
          <p:nvPr>
            <p:ph type="ftr" sz="quarter" idx="11"/>
          </p:nvPr>
        </p:nvSpPr>
        <p:spPr/>
        <p:txBody>
          <a:bodyPr/>
          <a:lstStyle/>
          <a:p>
            <a:r>
              <a:rPr lang="en-US" smtClean="0"/>
              <a:t>A WEBINAR ON NEP-2020 @ GPREC,KURNOOL</a:t>
            </a:r>
            <a:endParaRPr lang="en-US"/>
          </a:p>
        </p:txBody>
      </p:sp>
      <p:sp>
        <p:nvSpPr>
          <p:cNvPr id="6" name="Slide Number Placeholder 5"/>
          <p:cNvSpPr>
            <a:spLocks noGrp="1"/>
          </p:cNvSpPr>
          <p:nvPr>
            <p:ph type="sldNum" sz="quarter" idx="12"/>
          </p:nvPr>
        </p:nvSpPr>
        <p:spPr/>
        <p:txBody>
          <a:bodyPr/>
          <a:lstStyle/>
          <a:p>
            <a:fld id="{F4127FCA-6222-49CA-9F7D-318C837E28B4}" type="slidenum">
              <a:rPr lang="en-US" smtClean="0"/>
              <a:t>‹#›</a:t>
            </a:fld>
            <a:endParaRPr lang="en-US"/>
          </a:p>
        </p:txBody>
      </p:sp>
    </p:spTree>
    <p:extLst>
      <p:ext uri="{BB962C8B-B14F-4D97-AF65-F5344CB8AC3E}">
        <p14:creationId xmlns:p14="http://schemas.microsoft.com/office/powerpoint/2010/main" val="2389641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ACAF16-9B30-4950-9B98-4F425108DBD3}" type="datetime1">
              <a:rPr lang="en-US" smtClean="0"/>
              <a:t>3/20/2021</a:t>
            </a:fld>
            <a:endParaRPr lang="en-US"/>
          </a:p>
        </p:txBody>
      </p:sp>
      <p:sp>
        <p:nvSpPr>
          <p:cNvPr id="5" name="Footer Placeholder 4"/>
          <p:cNvSpPr>
            <a:spLocks noGrp="1"/>
          </p:cNvSpPr>
          <p:nvPr>
            <p:ph type="ftr" sz="quarter" idx="11"/>
          </p:nvPr>
        </p:nvSpPr>
        <p:spPr/>
        <p:txBody>
          <a:bodyPr/>
          <a:lstStyle/>
          <a:p>
            <a:r>
              <a:rPr lang="en-US" smtClean="0"/>
              <a:t>A WEBINAR ON NEP-2020 @ GPREC,KURNOOL</a:t>
            </a:r>
            <a:endParaRPr lang="en-US"/>
          </a:p>
        </p:txBody>
      </p:sp>
      <p:sp>
        <p:nvSpPr>
          <p:cNvPr id="6" name="Slide Number Placeholder 5"/>
          <p:cNvSpPr>
            <a:spLocks noGrp="1"/>
          </p:cNvSpPr>
          <p:nvPr>
            <p:ph type="sldNum" sz="quarter" idx="12"/>
          </p:nvPr>
        </p:nvSpPr>
        <p:spPr/>
        <p:txBody>
          <a:bodyPr/>
          <a:lstStyle/>
          <a:p>
            <a:fld id="{F4127FCA-6222-49CA-9F7D-318C837E28B4}" type="slidenum">
              <a:rPr lang="en-US" smtClean="0"/>
              <a:t>‹#›</a:t>
            </a:fld>
            <a:endParaRPr lang="en-US"/>
          </a:p>
        </p:txBody>
      </p:sp>
    </p:spTree>
    <p:extLst>
      <p:ext uri="{BB962C8B-B14F-4D97-AF65-F5344CB8AC3E}">
        <p14:creationId xmlns:p14="http://schemas.microsoft.com/office/powerpoint/2010/main" val="347673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F512C6-E17C-42EE-A3F4-034A9C757AEA}" type="datetime1">
              <a:rPr lang="en-US" smtClean="0"/>
              <a:t>3/20/2021</a:t>
            </a:fld>
            <a:endParaRPr lang="en-US"/>
          </a:p>
        </p:txBody>
      </p:sp>
      <p:sp>
        <p:nvSpPr>
          <p:cNvPr id="5" name="Footer Placeholder 4"/>
          <p:cNvSpPr>
            <a:spLocks noGrp="1"/>
          </p:cNvSpPr>
          <p:nvPr>
            <p:ph type="ftr" sz="quarter" idx="11"/>
          </p:nvPr>
        </p:nvSpPr>
        <p:spPr/>
        <p:txBody>
          <a:bodyPr/>
          <a:lstStyle/>
          <a:p>
            <a:r>
              <a:rPr lang="en-US" smtClean="0"/>
              <a:t>A WEBINAR ON NEP-2020 @ GPREC,KURNOOL</a:t>
            </a:r>
            <a:endParaRPr lang="en-US"/>
          </a:p>
        </p:txBody>
      </p:sp>
      <p:sp>
        <p:nvSpPr>
          <p:cNvPr id="6" name="Slide Number Placeholder 5"/>
          <p:cNvSpPr>
            <a:spLocks noGrp="1"/>
          </p:cNvSpPr>
          <p:nvPr>
            <p:ph type="sldNum" sz="quarter" idx="12"/>
          </p:nvPr>
        </p:nvSpPr>
        <p:spPr/>
        <p:txBody>
          <a:bodyPr/>
          <a:lstStyle/>
          <a:p>
            <a:fld id="{F4127FCA-6222-49CA-9F7D-318C837E28B4}" type="slidenum">
              <a:rPr lang="en-US" smtClean="0"/>
              <a:t>‹#›</a:t>
            </a:fld>
            <a:endParaRPr lang="en-US"/>
          </a:p>
        </p:txBody>
      </p:sp>
    </p:spTree>
    <p:extLst>
      <p:ext uri="{BB962C8B-B14F-4D97-AF65-F5344CB8AC3E}">
        <p14:creationId xmlns:p14="http://schemas.microsoft.com/office/powerpoint/2010/main" val="2190628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7A641B-34AA-4750-81D1-FEA51B9A94B4}" type="datetime1">
              <a:rPr lang="en-US" smtClean="0"/>
              <a:t>3/20/2021</a:t>
            </a:fld>
            <a:endParaRPr lang="en-US"/>
          </a:p>
        </p:txBody>
      </p:sp>
      <p:sp>
        <p:nvSpPr>
          <p:cNvPr id="5" name="Footer Placeholder 4"/>
          <p:cNvSpPr>
            <a:spLocks noGrp="1"/>
          </p:cNvSpPr>
          <p:nvPr>
            <p:ph type="ftr" sz="quarter" idx="11"/>
          </p:nvPr>
        </p:nvSpPr>
        <p:spPr/>
        <p:txBody>
          <a:bodyPr/>
          <a:lstStyle/>
          <a:p>
            <a:r>
              <a:rPr lang="en-US" smtClean="0"/>
              <a:t>A WEBINAR ON NEP-2020 @ GPREC,KURNOOL</a:t>
            </a:r>
            <a:endParaRPr lang="en-US"/>
          </a:p>
        </p:txBody>
      </p:sp>
      <p:sp>
        <p:nvSpPr>
          <p:cNvPr id="6" name="Slide Number Placeholder 5"/>
          <p:cNvSpPr>
            <a:spLocks noGrp="1"/>
          </p:cNvSpPr>
          <p:nvPr>
            <p:ph type="sldNum" sz="quarter" idx="12"/>
          </p:nvPr>
        </p:nvSpPr>
        <p:spPr/>
        <p:txBody>
          <a:bodyPr/>
          <a:lstStyle/>
          <a:p>
            <a:fld id="{F4127FCA-6222-49CA-9F7D-318C837E28B4}" type="slidenum">
              <a:rPr lang="en-US" smtClean="0"/>
              <a:t>‹#›</a:t>
            </a:fld>
            <a:endParaRPr lang="en-US"/>
          </a:p>
        </p:txBody>
      </p:sp>
    </p:spTree>
    <p:extLst>
      <p:ext uri="{BB962C8B-B14F-4D97-AF65-F5344CB8AC3E}">
        <p14:creationId xmlns:p14="http://schemas.microsoft.com/office/powerpoint/2010/main" val="3186816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349CFEA-918D-4D3B-8ABC-1B6CEAD7693B}" type="datetime1">
              <a:rPr lang="en-US" smtClean="0"/>
              <a:t>3/20/2021</a:t>
            </a:fld>
            <a:endParaRPr lang="en-US"/>
          </a:p>
        </p:txBody>
      </p:sp>
      <p:sp>
        <p:nvSpPr>
          <p:cNvPr id="5" name="Footer Placeholder 4"/>
          <p:cNvSpPr>
            <a:spLocks noGrp="1"/>
          </p:cNvSpPr>
          <p:nvPr>
            <p:ph type="ftr" sz="quarter" idx="11"/>
          </p:nvPr>
        </p:nvSpPr>
        <p:spPr/>
        <p:txBody>
          <a:bodyPr/>
          <a:lstStyle/>
          <a:p>
            <a:r>
              <a:rPr lang="en-US" smtClean="0"/>
              <a:t>A WEBINAR ON NEP-2020 @ GPREC,KURNOOL</a:t>
            </a:r>
            <a:endParaRPr lang="en-US"/>
          </a:p>
        </p:txBody>
      </p:sp>
      <p:sp>
        <p:nvSpPr>
          <p:cNvPr id="6" name="Slide Number Placeholder 5"/>
          <p:cNvSpPr>
            <a:spLocks noGrp="1"/>
          </p:cNvSpPr>
          <p:nvPr>
            <p:ph type="sldNum" sz="quarter" idx="12"/>
          </p:nvPr>
        </p:nvSpPr>
        <p:spPr/>
        <p:txBody>
          <a:bodyPr/>
          <a:lstStyle/>
          <a:p>
            <a:fld id="{F4127FCA-6222-49CA-9F7D-318C837E28B4}" type="slidenum">
              <a:rPr lang="en-US" smtClean="0"/>
              <a:t>‹#›</a:t>
            </a:fld>
            <a:endParaRPr lang="en-US"/>
          </a:p>
        </p:txBody>
      </p:sp>
    </p:spTree>
    <p:extLst>
      <p:ext uri="{BB962C8B-B14F-4D97-AF65-F5344CB8AC3E}">
        <p14:creationId xmlns:p14="http://schemas.microsoft.com/office/powerpoint/2010/main" val="23621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8C2010-93F4-4300-AB31-EAB865F266A7}" type="datetime1">
              <a:rPr lang="en-US" smtClean="0"/>
              <a:t>3/20/2021</a:t>
            </a:fld>
            <a:endParaRPr lang="en-US"/>
          </a:p>
        </p:txBody>
      </p:sp>
      <p:sp>
        <p:nvSpPr>
          <p:cNvPr id="6" name="Footer Placeholder 5"/>
          <p:cNvSpPr>
            <a:spLocks noGrp="1"/>
          </p:cNvSpPr>
          <p:nvPr>
            <p:ph type="ftr" sz="quarter" idx="11"/>
          </p:nvPr>
        </p:nvSpPr>
        <p:spPr/>
        <p:txBody>
          <a:bodyPr/>
          <a:lstStyle/>
          <a:p>
            <a:r>
              <a:rPr lang="en-US" smtClean="0"/>
              <a:t>A WEBINAR ON NEP-2020 @ GPREC,KURNOOL</a:t>
            </a:r>
            <a:endParaRPr lang="en-US"/>
          </a:p>
        </p:txBody>
      </p:sp>
      <p:sp>
        <p:nvSpPr>
          <p:cNvPr id="7" name="Slide Number Placeholder 6"/>
          <p:cNvSpPr>
            <a:spLocks noGrp="1"/>
          </p:cNvSpPr>
          <p:nvPr>
            <p:ph type="sldNum" sz="quarter" idx="12"/>
          </p:nvPr>
        </p:nvSpPr>
        <p:spPr/>
        <p:txBody>
          <a:bodyPr/>
          <a:lstStyle/>
          <a:p>
            <a:fld id="{F4127FCA-6222-49CA-9F7D-318C837E28B4}" type="slidenum">
              <a:rPr lang="en-US" smtClean="0"/>
              <a:t>‹#›</a:t>
            </a:fld>
            <a:endParaRPr lang="en-US"/>
          </a:p>
        </p:txBody>
      </p:sp>
    </p:spTree>
    <p:extLst>
      <p:ext uri="{BB962C8B-B14F-4D97-AF65-F5344CB8AC3E}">
        <p14:creationId xmlns:p14="http://schemas.microsoft.com/office/powerpoint/2010/main" val="2684924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25C30A-798A-417B-8B08-FDAAC4BD13F0}" type="datetime1">
              <a:rPr lang="en-US" smtClean="0"/>
              <a:t>3/20/2021</a:t>
            </a:fld>
            <a:endParaRPr lang="en-US"/>
          </a:p>
        </p:txBody>
      </p:sp>
      <p:sp>
        <p:nvSpPr>
          <p:cNvPr id="8" name="Footer Placeholder 7"/>
          <p:cNvSpPr>
            <a:spLocks noGrp="1"/>
          </p:cNvSpPr>
          <p:nvPr>
            <p:ph type="ftr" sz="quarter" idx="11"/>
          </p:nvPr>
        </p:nvSpPr>
        <p:spPr/>
        <p:txBody>
          <a:bodyPr/>
          <a:lstStyle/>
          <a:p>
            <a:r>
              <a:rPr lang="en-US" smtClean="0"/>
              <a:t>A WEBINAR ON NEP-2020 @ GPREC,KURNOOL</a:t>
            </a:r>
            <a:endParaRPr lang="en-US"/>
          </a:p>
        </p:txBody>
      </p:sp>
      <p:sp>
        <p:nvSpPr>
          <p:cNvPr id="9" name="Slide Number Placeholder 8"/>
          <p:cNvSpPr>
            <a:spLocks noGrp="1"/>
          </p:cNvSpPr>
          <p:nvPr>
            <p:ph type="sldNum" sz="quarter" idx="12"/>
          </p:nvPr>
        </p:nvSpPr>
        <p:spPr/>
        <p:txBody>
          <a:bodyPr/>
          <a:lstStyle/>
          <a:p>
            <a:fld id="{F4127FCA-6222-49CA-9F7D-318C837E28B4}" type="slidenum">
              <a:rPr lang="en-US" smtClean="0"/>
              <a:t>‹#›</a:t>
            </a:fld>
            <a:endParaRPr lang="en-US"/>
          </a:p>
        </p:txBody>
      </p:sp>
    </p:spTree>
    <p:extLst>
      <p:ext uri="{BB962C8B-B14F-4D97-AF65-F5344CB8AC3E}">
        <p14:creationId xmlns:p14="http://schemas.microsoft.com/office/powerpoint/2010/main" val="1500776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E6A7F08-BECF-42F1-8868-1EE709E9CF2A}" type="datetime1">
              <a:rPr lang="en-US" smtClean="0"/>
              <a:t>3/20/2021</a:t>
            </a:fld>
            <a:endParaRPr lang="en-US"/>
          </a:p>
        </p:txBody>
      </p:sp>
      <p:sp>
        <p:nvSpPr>
          <p:cNvPr id="4" name="Footer Placeholder 3"/>
          <p:cNvSpPr>
            <a:spLocks noGrp="1"/>
          </p:cNvSpPr>
          <p:nvPr>
            <p:ph type="ftr" sz="quarter" idx="11"/>
          </p:nvPr>
        </p:nvSpPr>
        <p:spPr/>
        <p:txBody>
          <a:bodyPr/>
          <a:lstStyle/>
          <a:p>
            <a:r>
              <a:rPr lang="en-US" smtClean="0"/>
              <a:t>A WEBINAR ON NEP-2020 @ GPREC,KURNOOL</a:t>
            </a:r>
            <a:endParaRPr lang="en-US"/>
          </a:p>
        </p:txBody>
      </p:sp>
      <p:sp>
        <p:nvSpPr>
          <p:cNvPr id="5" name="Slide Number Placeholder 4"/>
          <p:cNvSpPr>
            <a:spLocks noGrp="1"/>
          </p:cNvSpPr>
          <p:nvPr>
            <p:ph type="sldNum" sz="quarter" idx="12"/>
          </p:nvPr>
        </p:nvSpPr>
        <p:spPr/>
        <p:txBody>
          <a:bodyPr/>
          <a:lstStyle/>
          <a:p>
            <a:fld id="{F4127FCA-6222-49CA-9F7D-318C837E28B4}" type="slidenum">
              <a:rPr lang="en-US" smtClean="0"/>
              <a:t>‹#›</a:t>
            </a:fld>
            <a:endParaRPr lang="en-US"/>
          </a:p>
        </p:txBody>
      </p:sp>
    </p:spTree>
    <p:extLst>
      <p:ext uri="{BB962C8B-B14F-4D97-AF65-F5344CB8AC3E}">
        <p14:creationId xmlns:p14="http://schemas.microsoft.com/office/powerpoint/2010/main" val="3814632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4B4CE2-7832-42DD-9448-FC74C6D30D81}" type="datetime1">
              <a:rPr lang="en-US" smtClean="0"/>
              <a:t>3/20/2021</a:t>
            </a:fld>
            <a:endParaRPr lang="en-US"/>
          </a:p>
        </p:txBody>
      </p:sp>
      <p:sp>
        <p:nvSpPr>
          <p:cNvPr id="3" name="Footer Placeholder 2"/>
          <p:cNvSpPr>
            <a:spLocks noGrp="1"/>
          </p:cNvSpPr>
          <p:nvPr>
            <p:ph type="ftr" sz="quarter" idx="11"/>
          </p:nvPr>
        </p:nvSpPr>
        <p:spPr/>
        <p:txBody>
          <a:bodyPr/>
          <a:lstStyle/>
          <a:p>
            <a:r>
              <a:rPr lang="en-US" smtClean="0"/>
              <a:t>A WEBINAR ON NEP-2020 @ GPREC,KURNOOL</a:t>
            </a:r>
            <a:endParaRPr lang="en-US"/>
          </a:p>
        </p:txBody>
      </p:sp>
      <p:sp>
        <p:nvSpPr>
          <p:cNvPr id="4" name="Slide Number Placeholder 3"/>
          <p:cNvSpPr>
            <a:spLocks noGrp="1"/>
          </p:cNvSpPr>
          <p:nvPr>
            <p:ph type="sldNum" sz="quarter" idx="12"/>
          </p:nvPr>
        </p:nvSpPr>
        <p:spPr/>
        <p:txBody>
          <a:bodyPr/>
          <a:lstStyle/>
          <a:p>
            <a:fld id="{F4127FCA-6222-49CA-9F7D-318C837E28B4}" type="slidenum">
              <a:rPr lang="en-US" smtClean="0"/>
              <a:t>‹#›</a:t>
            </a:fld>
            <a:endParaRPr lang="en-US"/>
          </a:p>
        </p:txBody>
      </p:sp>
    </p:spTree>
    <p:extLst>
      <p:ext uri="{BB962C8B-B14F-4D97-AF65-F5344CB8AC3E}">
        <p14:creationId xmlns:p14="http://schemas.microsoft.com/office/powerpoint/2010/main" val="3081105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1B4E960-946D-44EF-BD33-B535FA397E2B}" type="datetime1">
              <a:rPr lang="en-US" smtClean="0"/>
              <a:t>3/20/2021</a:t>
            </a:fld>
            <a:endParaRPr lang="en-US"/>
          </a:p>
        </p:txBody>
      </p:sp>
      <p:sp>
        <p:nvSpPr>
          <p:cNvPr id="6" name="Footer Placeholder 5"/>
          <p:cNvSpPr>
            <a:spLocks noGrp="1"/>
          </p:cNvSpPr>
          <p:nvPr>
            <p:ph type="ftr" sz="quarter" idx="11"/>
          </p:nvPr>
        </p:nvSpPr>
        <p:spPr/>
        <p:txBody>
          <a:bodyPr/>
          <a:lstStyle/>
          <a:p>
            <a:r>
              <a:rPr lang="en-US" smtClean="0"/>
              <a:t>A WEBINAR ON NEP-2020 @ GPREC,KURNOOL</a:t>
            </a:r>
            <a:endParaRPr lang="en-US"/>
          </a:p>
        </p:txBody>
      </p:sp>
      <p:sp>
        <p:nvSpPr>
          <p:cNvPr id="7" name="Slide Number Placeholder 6"/>
          <p:cNvSpPr>
            <a:spLocks noGrp="1"/>
          </p:cNvSpPr>
          <p:nvPr>
            <p:ph type="sldNum" sz="quarter" idx="12"/>
          </p:nvPr>
        </p:nvSpPr>
        <p:spPr/>
        <p:txBody>
          <a:bodyPr/>
          <a:lstStyle/>
          <a:p>
            <a:fld id="{F4127FCA-6222-49CA-9F7D-318C837E28B4}" type="slidenum">
              <a:rPr lang="en-US" smtClean="0"/>
              <a:t>‹#›</a:t>
            </a:fld>
            <a:endParaRPr lang="en-US"/>
          </a:p>
        </p:txBody>
      </p:sp>
    </p:spTree>
    <p:extLst>
      <p:ext uri="{BB962C8B-B14F-4D97-AF65-F5344CB8AC3E}">
        <p14:creationId xmlns:p14="http://schemas.microsoft.com/office/powerpoint/2010/main" val="2740143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92C4CA2-AC1C-4C4A-99BA-2236C6DF59D5}" type="datetime1">
              <a:rPr lang="en-US" smtClean="0"/>
              <a:t>3/20/2021</a:t>
            </a:fld>
            <a:endParaRPr lang="en-US"/>
          </a:p>
        </p:txBody>
      </p:sp>
      <p:sp>
        <p:nvSpPr>
          <p:cNvPr id="6" name="Footer Placeholder 5"/>
          <p:cNvSpPr>
            <a:spLocks noGrp="1"/>
          </p:cNvSpPr>
          <p:nvPr>
            <p:ph type="ftr" sz="quarter" idx="11"/>
          </p:nvPr>
        </p:nvSpPr>
        <p:spPr/>
        <p:txBody>
          <a:bodyPr/>
          <a:lstStyle/>
          <a:p>
            <a:r>
              <a:rPr lang="en-US" smtClean="0"/>
              <a:t>A WEBINAR ON NEP-2020 @ GPREC,KURNOOL</a:t>
            </a:r>
            <a:endParaRPr lang="en-US"/>
          </a:p>
        </p:txBody>
      </p:sp>
      <p:sp>
        <p:nvSpPr>
          <p:cNvPr id="7" name="Slide Number Placeholder 6"/>
          <p:cNvSpPr>
            <a:spLocks noGrp="1"/>
          </p:cNvSpPr>
          <p:nvPr>
            <p:ph type="sldNum" sz="quarter" idx="12"/>
          </p:nvPr>
        </p:nvSpPr>
        <p:spPr/>
        <p:txBody>
          <a:bodyPr/>
          <a:lstStyle/>
          <a:p>
            <a:fld id="{F4127FCA-6222-49CA-9F7D-318C837E28B4}" type="slidenum">
              <a:rPr lang="en-US" smtClean="0"/>
              <a:t>‹#›</a:t>
            </a:fld>
            <a:endParaRPr lang="en-US"/>
          </a:p>
        </p:txBody>
      </p:sp>
    </p:spTree>
    <p:extLst>
      <p:ext uri="{BB962C8B-B14F-4D97-AF65-F5344CB8AC3E}">
        <p14:creationId xmlns:p14="http://schemas.microsoft.com/office/powerpoint/2010/main" val="2509850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35477C-1033-43F1-B511-483073CB68AE}" type="datetime1">
              <a:rPr lang="en-US" smtClean="0"/>
              <a:t>3/20/2021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A WEBINAR ON NEP-2020 @ GPREC,KURNOOL</a:t>
            </a:r>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4127FCA-6222-49CA-9F7D-318C837E28B4}" type="slidenum">
              <a:rPr lang="en-US" smtClean="0"/>
              <a:t>‹#›</a:t>
            </a:fld>
            <a:endParaRPr lang="en-US"/>
          </a:p>
        </p:txBody>
      </p:sp>
    </p:spTree>
    <p:extLst>
      <p:ext uri="{BB962C8B-B14F-4D97-AF65-F5344CB8AC3E}">
        <p14:creationId xmlns:p14="http://schemas.microsoft.com/office/powerpoint/2010/main" val="383564398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527" y="512618"/>
            <a:ext cx="10072255" cy="1385455"/>
          </a:xfrm>
        </p:spPr>
        <p:txBody>
          <a:bodyPr>
            <a:normAutofit/>
          </a:bodyPr>
          <a:lstStyle/>
          <a:p>
            <a:pPr algn="ctr"/>
            <a:r>
              <a:rPr lang="en-US" sz="2000" dirty="0" smtClean="0"/>
              <a:t>A WEBINAR ON </a:t>
            </a:r>
            <a:br>
              <a:rPr lang="en-US" sz="2000" dirty="0" smtClean="0"/>
            </a:br>
            <a:r>
              <a:rPr lang="en-US" sz="3600" b="1" dirty="0" smtClean="0">
                <a:solidFill>
                  <a:srgbClr val="F5691B"/>
                </a:solidFill>
                <a:latin typeface="Arial Rounded MT Bold" panose="020F0704030504030204" pitchFamily="34" charset="0"/>
              </a:rPr>
              <a:t>NATIONAL </a:t>
            </a:r>
            <a:r>
              <a:rPr lang="en-US" sz="3600" b="1" dirty="0" smtClean="0">
                <a:solidFill>
                  <a:srgbClr val="F5691B"/>
                </a:solidFill>
                <a:latin typeface="Arial Rounded MT Bold" panose="020F0704030504030204" pitchFamily="34" charset="0"/>
              </a:rPr>
              <a:t>EDUCATION </a:t>
            </a:r>
            <a:r>
              <a:rPr lang="en-US" sz="3600" b="1" dirty="0" smtClean="0">
                <a:solidFill>
                  <a:srgbClr val="F5691B"/>
                </a:solidFill>
                <a:latin typeface="Arial Rounded MT Bold" panose="020F0704030504030204" pitchFamily="34" charset="0"/>
              </a:rPr>
              <a:t>POLICY-2020</a:t>
            </a:r>
            <a:r>
              <a:rPr lang="en-US" sz="4400" dirty="0" smtClean="0"/>
              <a:t/>
            </a:r>
            <a:br>
              <a:rPr lang="en-US" sz="4400" dirty="0" smtClean="0"/>
            </a:br>
            <a:endParaRPr lang="en-US" sz="2800" dirty="0"/>
          </a:p>
        </p:txBody>
      </p:sp>
      <p:sp>
        <p:nvSpPr>
          <p:cNvPr id="4" name="Rounded Rectangle 3"/>
          <p:cNvSpPr/>
          <p:nvPr/>
        </p:nvSpPr>
        <p:spPr>
          <a:xfrm>
            <a:off x="2632364" y="4461164"/>
            <a:ext cx="6026728" cy="17359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95600" y="4627418"/>
            <a:ext cx="5763492" cy="1569660"/>
          </a:xfrm>
          <a:prstGeom prst="rect">
            <a:avLst/>
          </a:prstGeom>
          <a:noFill/>
        </p:spPr>
        <p:txBody>
          <a:bodyPr wrap="square" rtlCol="0">
            <a:spAutoFit/>
          </a:bodyPr>
          <a:lstStyle/>
          <a:p>
            <a:pPr algn="just"/>
            <a:r>
              <a:rPr lang="en-US" sz="2400" b="1" dirty="0" smtClean="0"/>
              <a:t>SIVA REDDY SONTI</a:t>
            </a:r>
          </a:p>
          <a:p>
            <a:pPr algn="just"/>
            <a:r>
              <a:rPr lang="en-US" dirty="0"/>
              <a:t>ASSISTANT PROFESSOR OF ECE</a:t>
            </a:r>
          </a:p>
          <a:p>
            <a:pPr algn="just"/>
            <a:r>
              <a:rPr lang="en-US" dirty="0" smtClean="0"/>
              <a:t>G.PULLA REDDY ENGINEERING COLLEGE(Autonomous</a:t>
            </a:r>
            <a:r>
              <a:rPr lang="en-US" dirty="0"/>
              <a:t>)</a:t>
            </a:r>
          </a:p>
          <a:p>
            <a:pPr algn="just"/>
            <a:r>
              <a:rPr lang="en-US" dirty="0"/>
              <a:t>KURNOOL</a:t>
            </a:r>
          </a:p>
          <a:p>
            <a:endParaRPr lang="en-US" dirty="0"/>
          </a:p>
        </p:txBody>
      </p:sp>
      <p:pic>
        <p:nvPicPr>
          <p:cNvPr id="6" name="Picture 5"/>
          <p:cNvPicPr/>
          <p:nvPr/>
        </p:nvPicPr>
        <p:blipFill>
          <a:blip r:embed="rId2"/>
          <a:srcRect/>
          <a:stretch>
            <a:fillRect/>
          </a:stretch>
        </p:blipFill>
        <p:spPr bwMode="auto">
          <a:xfrm>
            <a:off x="4105566" y="1621931"/>
            <a:ext cx="2237178" cy="2021155"/>
          </a:xfrm>
          <a:prstGeom prst="rect">
            <a:avLst/>
          </a:prstGeom>
          <a:noFill/>
          <a:ln w="9525">
            <a:noFill/>
            <a:miter lim="800000"/>
            <a:headEnd/>
            <a:tailEnd/>
          </a:ln>
        </p:spPr>
      </p:pic>
      <p:sp>
        <p:nvSpPr>
          <p:cNvPr id="7" name="Rectangle 6"/>
          <p:cNvSpPr/>
          <p:nvPr/>
        </p:nvSpPr>
        <p:spPr>
          <a:xfrm>
            <a:off x="4988223" y="3954467"/>
            <a:ext cx="428322" cy="369332"/>
          </a:xfrm>
          <a:prstGeom prst="rect">
            <a:avLst/>
          </a:prstGeom>
        </p:spPr>
        <p:txBody>
          <a:bodyPr wrap="none">
            <a:spAutoFit/>
          </a:bodyPr>
          <a:lstStyle/>
          <a:p>
            <a:r>
              <a:rPr lang="en-US" dirty="0" smtClean="0"/>
              <a:t>By</a:t>
            </a:r>
            <a:endParaRPr lang="en-US" dirty="0"/>
          </a:p>
        </p:txBody>
      </p:sp>
    </p:spTree>
    <p:extLst>
      <p:ext uri="{BB962C8B-B14F-4D97-AF65-F5344CB8AC3E}">
        <p14:creationId xmlns:p14="http://schemas.microsoft.com/office/powerpoint/2010/main" val="197315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25783" y="1013709"/>
            <a:ext cx="8091053" cy="5204530"/>
          </a:xfrm>
          <a:prstGeom prst="rect">
            <a:avLst/>
          </a:prstGeom>
        </p:spPr>
      </p:pic>
      <p:sp>
        <p:nvSpPr>
          <p:cNvPr id="2" name="Footer Placeholder 1"/>
          <p:cNvSpPr>
            <a:spLocks noGrp="1"/>
          </p:cNvSpPr>
          <p:nvPr>
            <p:ph type="ftr" sz="quarter" idx="11"/>
          </p:nvPr>
        </p:nvSpPr>
        <p:spPr/>
        <p:txBody>
          <a:bodyPr/>
          <a:lstStyle/>
          <a:p>
            <a:r>
              <a:rPr lang="en-US" smtClean="0"/>
              <a:t>A WEBINAR ON NEP-2020 @ GPREC,KURNOOL</a:t>
            </a:r>
            <a:endParaRPr lang="en-US"/>
          </a:p>
        </p:txBody>
      </p:sp>
    </p:spTree>
    <p:extLst>
      <p:ext uri="{BB962C8B-B14F-4D97-AF65-F5344CB8AC3E}">
        <p14:creationId xmlns:p14="http://schemas.microsoft.com/office/powerpoint/2010/main" val="284344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rgbClr val="0070C0"/>
                </a:solidFill>
                <a:latin typeface="Arial Rounded MT Bold" panose="020F0704030504030204" pitchFamily="34" charset="0"/>
              </a:rPr>
              <a:t>HIGHLIGHTS OF THE NEP 2020</a:t>
            </a:r>
            <a:endParaRPr lang="en-US" sz="4000" dirty="0">
              <a:solidFill>
                <a:srgbClr val="0070C0"/>
              </a:solidFill>
              <a:latin typeface="Arial Rounded MT Bold" panose="020F0704030504030204" pitchFamily="34" charset="0"/>
            </a:endParaRPr>
          </a:p>
        </p:txBody>
      </p:sp>
      <p:sp>
        <p:nvSpPr>
          <p:cNvPr id="3" name="Content Placeholder 2"/>
          <p:cNvSpPr>
            <a:spLocks noGrp="1"/>
          </p:cNvSpPr>
          <p:nvPr>
            <p:ph idx="1"/>
          </p:nvPr>
        </p:nvSpPr>
        <p:spPr>
          <a:xfrm>
            <a:off x="284017" y="1593273"/>
            <a:ext cx="10661073" cy="4791508"/>
          </a:xfrm>
        </p:spPr>
        <p:txBody>
          <a:bodyPr>
            <a:noAutofit/>
          </a:bodyPr>
          <a:lstStyle/>
          <a:p>
            <a:pPr algn="just"/>
            <a:r>
              <a:rPr lang="en-US" sz="2600" dirty="0">
                <a:solidFill>
                  <a:srgbClr val="F5691B"/>
                </a:solidFill>
                <a:latin typeface="Times New Roman" panose="02020603050405020304" pitchFamily="18" charset="0"/>
                <a:cs typeface="Times New Roman" panose="02020603050405020304" pitchFamily="18" charset="0"/>
              </a:rPr>
              <a:t>The new policy aims for </a:t>
            </a:r>
            <a:r>
              <a:rPr lang="en-US" sz="2600" dirty="0" smtClean="0">
                <a:solidFill>
                  <a:srgbClr val="F5691B"/>
                </a:solidFill>
                <a:latin typeface="Times New Roman" panose="02020603050405020304" pitchFamily="18" charset="0"/>
                <a:cs typeface="Times New Roman" panose="02020603050405020304" pitchFamily="18" charset="0"/>
              </a:rPr>
              <a:t>universalization </a:t>
            </a:r>
            <a:r>
              <a:rPr lang="en-US" sz="2600" dirty="0">
                <a:solidFill>
                  <a:srgbClr val="F5691B"/>
                </a:solidFill>
                <a:latin typeface="Times New Roman" panose="02020603050405020304" pitchFamily="18" charset="0"/>
                <a:cs typeface="Times New Roman" panose="02020603050405020304" pitchFamily="18" charset="0"/>
              </a:rPr>
              <a:t>of education from pre-school to secondary level with 100 per cent Gross Enrolment Ratio (GER) in school education by 2030 and aims to raise GER in higher education to 50 per cent by 2025</a:t>
            </a:r>
            <a:r>
              <a:rPr lang="en-US" sz="2600" dirty="0" smtClean="0">
                <a:solidFill>
                  <a:srgbClr val="002060"/>
                </a:solidFill>
                <a:latin typeface="Times New Roman" panose="02020603050405020304" pitchFamily="18" charset="0"/>
                <a:cs typeface="Times New Roman" panose="02020603050405020304" pitchFamily="18" charset="0"/>
              </a:rPr>
              <a:t>.</a:t>
            </a:r>
          </a:p>
          <a:p>
            <a:pPr lvl="0" algn="just"/>
            <a:r>
              <a:rPr lang="en-US" sz="2600" dirty="0">
                <a:solidFill>
                  <a:srgbClr val="002060"/>
                </a:solidFill>
                <a:latin typeface="Times New Roman" panose="02020603050405020304" pitchFamily="18" charset="0"/>
                <a:cs typeface="Times New Roman" panose="02020603050405020304" pitchFamily="18" charset="0"/>
              </a:rPr>
              <a:t>NEP 2020 will bring two crore out of school children back into the main stream.</a:t>
            </a:r>
          </a:p>
          <a:p>
            <a:pPr lvl="0" algn="just"/>
            <a:r>
              <a:rPr lang="en-US" sz="2600" dirty="0">
                <a:solidFill>
                  <a:srgbClr val="002060"/>
                </a:solidFill>
                <a:latin typeface="Times New Roman" panose="02020603050405020304" pitchFamily="18" charset="0"/>
                <a:cs typeface="Times New Roman" panose="02020603050405020304" pitchFamily="18" charset="0"/>
              </a:rPr>
              <a:t>The 10+2 structure of school curricula is to be replaced by a 5+3+3+4 curricular structure corresponding to ages 3-8, 8-11, 11-14, and 14-18 years respectively. </a:t>
            </a:r>
            <a:endParaRPr lang="en-US" sz="2600" dirty="0" smtClean="0">
              <a:solidFill>
                <a:srgbClr val="002060"/>
              </a:solidFill>
              <a:latin typeface="Times New Roman" panose="02020603050405020304" pitchFamily="18" charset="0"/>
              <a:cs typeface="Times New Roman" panose="02020603050405020304" pitchFamily="18" charset="0"/>
            </a:endParaRPr>
          </a:p>
          <a:p>
            <a:pPr lvl="0" algn="just"/>
            <a:r>
              <a:rPr lang="en-US" sz="2600" dirty="0" smtClean="0">
                <a:solidFill>
                  <a:srgbClr val="002060"/>
                </a:solidFill>
                <a:latin typeface="Times New Roman" panose="02020603050405020304" pitchFamily="18" charset="0"/>
                <a:cs typeface="Times New Roman" panose="02020603050405020304" pitchFamily="18" charset="0"/>
              </a:rPr>
              <a:t>It </a:t>
            </a:r>
            <a:r>
              <a:rPr lang="en-US" sz="2600" dirty="0">
                <a:solidFill>
                  <a:srgbClr val="002060"/>
                </a:solidFill>
                <a:latin typeface="Times New Roman" panose="02020603050405020304" pitchFamily="18" charset="0"/>
                <a:cs typeface="Times New Roman" panose="02020603050405020304" pitchFamily="18" charset="0"/>
              </a:rPr>
              <a:t>will include 12 years of schooling and three 3</a:t>
            </a:r>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dirty="0">
                <a:solidFill>
                  <a:srgbClr val="002060"/>
                </a:solidFill>
                <a:latin typeface="Times New Roman" panose="02020603050405020304" pitchFamily="18" charset="0"/>
                <a:cs typeface="Times New Roman" panose="02020603050405020304" pitchFamily="18" charset="0"/>
              </a:rPr>
              <a:t>of </a:t>
            </a:r>
            <a:r>
              <a:rPr lang="en-US" sz="2600" dirty="0" err="1">
                <a:solidFill>
                  <a:srgbClr val="002060"/>
                </a:solidFill>
                <a:latin typeface="Times New Roman" panose="02020603050405020304" pitchFamily="18" charset="0"/>
                <a:cs typeface="Times New Roman" panose="02020603050405020304" pitchFamily="18" charset="0"/>
              </a:rPr>
              <a:t>Anganwadi</a:t>
            </a:r>
            <a:r>
              <a:rPr lang="en-US" sz="2600" dirty="0">
                <a:solidFill>
                  <a:srgbClr val="002060"/>
                </a:solidFill>
                <a:latin typeface="Times New Roman" panose="02020603050405020304" pitchFamily="18" charset="0"/>
                <a:cs typeface="Times New Roman" panose="02020603050405020304" pitchFamily="18" charset="0"/>
              </a:rPr>
              <a:t> and pre-schooling.</a:t>
            </a:r>
          </a:p>
          <a:p>
            <a:pPr algn="just"/>
            <a:endParaRPr lang="en-US" sz="2600" dirty="0">
              <a:solidFill>
                <a:srgbClr val="00206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A WEBINAR ON NEP-2020 @ GPREC,KURNOOL</a:t>
            </a:r>
            <a:endParaRPr lang="en-US"/>
          </a:p>
        </p:txBody>
      </p:sp>
    </p:spTree>
    <p:extLst>
      <p:ext uri="{BB962C8B-B14F-4D97-AF65-F5344CB8AC3E}">
        <p14:creationId xmlns:p14="http://schemas.microsoft.com/office/powerpoint/2010/main" val="309634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879830" cy="1320800"/>
          </a:xfrm>
        </p:spPr>
        <p:txBody>
          <a:bodyPr/>
          <a:lstStyle/>
          <a:p>
            <a:r>
              <a:rPr lang="en-US" b="1" dirty="0" smtClean="0"/>
              <a:t>National Education Policy-2020</a:t>
            </a:r>
            <a:br>
              <a:rPr lang="en-US" b="1" dirty="0" smtClean="0"/>
            </a:br>
            <a:r>
              <a:rPr lang="en-US" b="1" dirty="0" smtClean="0">
                <a:solidFill>
                  <a:srgbClr val="F5691B"/>
                </a:solidFill>
              </a:rPr>
              <a:t>Reinventing the school education</a:t>
            </a:r>
            <a:endParaRPr lang="en-US" b="1" dirty="0">
              <a:solidFill>
                <a:srgbClr val="F5691B"/>
              </a:solidFill>
            </a:endParaRPr>
          </a:p>
        </p:txBody>
      </p:sp>
      <p:sp>
        <p:nvSpPr>
          <p:cNvPr id="4" name="Footer Placeholder 3"/>
          <p:cNvSpPr>
            <a:spLocks noGrp="1"/>
          </p:cNvSpPr>
          <p:nvPr>
            <p:ph type="ftr" sz="quarter" idx="11"/>
          </p:nvPr>
        </p:nvSpPr>
        <p:spPr/>
        <p:txBody>
          <a:bodyPr/>
          <a:lstStyle/>
          <a:p>
            <a:r>
              <a:rPr lang="en-US" smtClean="0"/>
              <a:t>A WEBINAR ON NEP-2020 @ GPREC,KURNOOL</a:t>
            </a:r>
            <a:endParaRPr lang="en-US"/>
          </a:p>
        </p:txBody>
      </p:sp>
      <p:pic>
        <p:nvPicPr>
          <p:cNvPr id="2050" name="Picture 2" descr="Indian Kids Groups Friends Fun High Resolution Stock Photography and Images  - Alamy"/>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2640" y="2253669"/>
            <a:ext cx="2777263" cy="22451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EP 2020 Lacks Clarity, Cannot Be Applied To Entire Country: Bengal  Government Pan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5971" y="2253676"/>
            <a:ext cx="2724150" cy="22451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ew education system in India: How the school and college education change  after National Education Policy 20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8554" y="2309099"/>
            <a:ext cx="2466975" cy="224515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74691" y="2309091"/>
            <a:ext cx="2822594" cy="22451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83673" y="4890655"/>
            <a:ext cx="1357745" cy="369332"/>
          </a:xfrm>
          <a:prstGeom prst="rect">
            <a:avLst/>
          </a:prstGeom>
          <a:noFill/>
        </p:spPr>
        <p:txBody>
          <a:bodyPr wrap="square" rtlCol="0">
            <a:spAutoFit/>
          </a:bodyPr>
          <a:lstStyle/>
          <a:p>
            <a:r>
              <a:rPr lang="en-US" dirty="0" smtClean="0"/>
              <a:t>Age 3-8 (5)</a:t>
            </a:r>
            <a:endParaRPr lang="en-US" dirty="0"/>
          </a:p>
        </p:txBody>
      </p:sp>
      <p:sp>
        <p:nvSpPr>
          <p:cNvPr id="7" name="Rectangle 6"/>
          <p:cNvSpPr/>
          <p:nvPr/>
        </p:nvSpPr>
        <p:spPr>
          <a:xfrm>
            <a:off x="3815458" y="4890655"/>
            <a:ext cx="1443024" cy="369332"/>
          </a:xfrm>
          <a:prstGeom prst="rect">
            <a:avLst/>
          </a:prstGeom>
        </p:spPr>
        <p:txBody>
          <a:bodyPr wrap="none">
            <a:spAutoFit/>
          </a:bodyPr>
          <a:lstStyle/>
          <a:p>
            <a:r>
              <a:rPr lang="en-US" dirty="0" smtClean="0"/>
              <a:t>Age 8-11 (3)</a:t>
            </a:r>
            <a:endParaRPr lang="en-US" dirty="0"/>
          </a:p>
        </p:txBody>
      </p:sp>
      <p:sp>
        <p:nvSpPr>
          <p:cNvPr id="8" name="Rectangle 7"/>
          <p:cNvSpPr/>
          <p:nvPr/>
        </p:nvSpPr>
        <p:spPr>
          <a:xfrm>
            <a:off x="6460639" y="4890655"/>
            <a:ext cx="1495922" cy="369332"/>
          </a:xfrm>
          <a:prstGeom prst="rect">
            <a:avLst/>
          </a:prstGeom>
        </p:spPr>
        <p:txBody>
          <a:bodyPr wrap="none">
            <a:spAutoFit/>
          </a:bodyPr>
          <a:lstStyle/>
          <a:p>
            <a:r>
              <a:rPr lang="en-US" dirty="0"/>
              <a:t>Age </a:t>
            </a:r>
            <a:r>
              <a:rPr lang="en-US" dirty="0" smtClean="0"/>
              <a:t>11-14(3)</a:t>
            </a:r>
            <a:endParaRPr lang="en-US" dirty="0"/>
          </a:p>
        </p:txBody>
      </p:sp>
      <p:sp>
        <p:nvSpPr>
          <p:cNvPr id="9" name="Rectangle 8"/>
          <p:cNvSpPr/>
          <p:nvPr/>
        </p:nvSpPr>
        <p:spPr>
          <a:xfrm>
            <a:off x="9564056" y="4890655"/>
            <a:ext cx="1564852" cy="369332"/>
          </a:xfrm>
          <a:prstGeom prst="rect">
            <a:avLst/>
          </a:prstGeom>
        </p:spPr>
        <p:txBody>
          <a:bodyPr wrap="none">
            <a:spAutoFit/>
          </a:bodyPr>
          <a:lstStyle/>
          <a:p>
            <a:r>
              <a:rPr lang="en-US" dirty="0"/>
              <a:t>Age </a:t>
            </a:r>
            <a:r>
              <a:rPr lang="en-US" dirty="0" smtClean="0"/>
              <a:t>14-18 (4)</a:t>
            </a:r>
            <a:endParaRPr lang="en-US" dirty="0"/>
          </a:p>
        </p:txBody>
      </p:sp>
    </p:spTree>
    <p:extLst>
      <p:ext uri="{BB962C8B-B14F-4D97-AF65-F5344CB8AC3E}">
        <p14:creationId xmlns:p14="http://schemas.microsoft.com/office/powerpoint/2010/main" val="101164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fade">
                                      <p:cBhvr>
                                        <p:cTn id="14" dur="1000"/>
                                        <p:tgtEl>
                                          <p:spTgt spid="2052"/>
                                        </p:tgtEl>
                                      </p:cBhvr>
                                    </p:animEffect>
                                    <p:anim calcmode="lin" valueType="num">
                                      <p:cBhvr>
                                        <p:cTn id="15" dur="1000" fill="hold"/>
                                        <p:tgtEl>
                                          <p:spTgt spid="2052"/>
                                        </p:tgtEl>
                                        <p:attrNameLst>
                                          <p:attrName>ppt_x</p:attrName>
                                        </p:attrNameLst>
                                      </p:cBhvr>
                                      <p:tavLst>
                                        <p:tav tm="0">
                                          <p:val>
                                            <p:strVal val="#ppt_x"/>
                                          </p:val>
                                        </p:tav>
                                        <p:tav tm="100000">
                                          <p:val>
                                            <p:strVal val="#ppt_x"/>
                                          </p:val>
                                        </p:tav>
                                      </p:tavLst>
                                    </p:anim>
                                    <p:anim calcmode="lin" valueType="num">
                                      <p:cBhvr>
                                        <p:cTn id="16"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p:cTn id="21" dur="500" fill="hold"/>
                                        <p:tgtEl>
                                          <p:spTgt spid="2054"/>
                                        </p:tgtEl>
                                        <p:attrNameLst>
                                          <p:attrName>ppt_w</p:attrName>
                                        </p:attrNameLst>
                                      </p:cBhvr>
                                      <p:tavLst>
                                        <p:tav tm="0">
                                          <p:val>
                                            <p:fltVal val="0"/>
                                          </p:val>
                                        </p:tav>
                                        <p:tav tm="100000">
                                          <p:val>
                                            <p:strVal val="#ppt_w"/>
                                          </p:val>
                                        </p:tav>
                                      </p:tavLst>
                                    </p:anim>
                                    <p:anim calcmode="lin" valueType="num">
                                      <p:cBhvr>
                                        <p:cTn id="22" dur="500" fill="hold"/>
                                        <p:tgtEl>
                                          <p:spTgt spid="2054"/>
                                        </p:tgtEl>
                                        <p:attrNameLst>
                                          <p:attrName>ppt_h</p:attrName>
                                        </p:attrNameLst>
                                      </p:cBhvr>
                                      <p:tavLst>
                                        <p:tav tm="0">
                                          <p:val>
                                            <p:fltVal val="0"/>
                                          </p:val>
                                        </p:tav>
                                        <p:tav tm="100000">
                                          <p:val>
                                            <p:strVal val="#ppt_h"/>
                                          </p:val>
                                        </p:tav>
                                      </p:tavLst>
                                    </p:anim>
                                    <p:animEffect transition="in" filter="fade">
                                      <p:cBhvr>
                                        <p:cTn id="23" dur="500"/>
                                        <p:tgtEl>
                                          <p:spTgt spid="2054"/>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2056"/>
                                        </p:tgtEl>
                                        <p:attrNameLst>
                                          <p:attrName>style.visibility</p:attrName>
                                        </p:attrNameLst>
                                      </p:cBhvr>
                                      <p:to>
                                        <p:strVal val="visible"/>
                                      </p:to>
                                    </p:set>
                                    <p:animEffect transition="in" filter="wipe(down)">
                                      <p:cBhvr>
                                        <p:cTn id="28" dur="580">
                                          <p:stCondLst>
                                            <p:cond delay="0"/>
                                          </p:stCondLst>
                                        </p:cTn>
                                        <p:tgtEl>
                                          <p:spTgt spid="2056"/>
                                        </p:tgtEl>
                                      </p:cBhvr>
                                    </p:animEffect>
                                    <p:anim calcmode="lin" valueType="num">
                                      <p:cBhvr>
                                        <p:cTn id="29" dur="1822" tmFilter="0,0; 0.14,0.36; 0.43,0.73; 0.71,0.91; 1.0,1.0">
                                          <p:stCondLst>
                                            <p:cond delay="0"/>
                                          </p:stCondLst>
                                        </p:cTn>
                                        <p:tgtEl>
                                          <p:spTgt spid="2056"/>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056"/>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056"/>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056"/>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056"/>
                                        </p:tgtEl>
                                        <p:attrNameLst>
                                          <p:attrName>ppt_y</p:attrName>
                                        </p:attrNameLst>
                                      </p:cBhvr>
                                      <p:tavLst>
                                        <p:tav tm="0" fmla="#ppt_y-sin(pi*$)/81">
                                          <p:val>
                                            <p:fltVal val="0"/>
                                          </p:val>
                                        </p:tav>
                                        <p:tav tm="100000">
                                          <p:val>
                                            <p:fltVal val="1"/>
                                          </p:val>
                                        </p:tav>
                                      </p:tavLst>
                                    </p:anim>
                                    <p:animScale>
                                      <p:cBhvr>
                                        <p:cTn id="34" dur="26">
                                          <p:stCondLst>
                                            <p:cond delay="650"/>
                                          </p:stCondLst>
                                        </p:cTn>
                                        <p:tgtEl>
                                          <p:spTgt spid="2056"/>
                                        </p:tgtEl>
                                      </p:cBhvr>
                                      <p:to x="100000" y="60000"/>
                                    </p:animScale>
                                    <p:animScale>
                                      <p:cBhvr>
                                        <p:cTn id="35" dur="166" decel="50000">
                                          <p:stCondLst>
                                            <p:cond delay="676"/>
                                          </p:stCondLst>
                                        </p:cTn>
                                        <p:tgtEl>
                                          <p:spTgt spid="2056"/>
                                        </p:tgtEl>
                                      </p:cBhvr>
                                      <p:to x="100000" y="100000"/>
                                    </p:animScale>
                                    <p:animScale>
                                      <p:cBhvr>
                                        <p:cTn id="36" dur="26">
                                          <p:stCondLst>
                                            <p:cond delay="1312"/>
                                          </p:stCondLst>
                                        </p:cTn>
                                        <p:tgtEl>
                                          <p:spTgt spid="2056"/>
                                        </p:tgtEl>
                                      </p:cBhvr>
                                      <p:to x="100000" y="80000"/>
                                    </p:animScale>
                                    <p:animScale>
                                      <p:cBhvr>
                                        <p:cTn id="37" dur="166" decel="50000">
                                          <p:stCondLst>
                                            <p:cond delay="1338"/>
                                          </p:stCondLst>
                                        </p:cTn>
                                        <p:tgtEl>
                                          <p:spTgt spid="2056"/>
                                        </p:tgtEl>
                                      </p:cBhvr>
                                      <p:to x="100000" y="100000"/>
                                    </p:animScale>
                                    <p:animScale>
                                      <p:cBhvr>
                                        <p:cTn id="38" dur="26">
                                          <p:stCondLst>
                                            <p:cond delay="1642"/>
                                          </p:stCondLst>
                                        </p:cTn>
                                        <p:tgtEl>
                                          <p:spTgt spid="2056"/>
                                        </p:tgtEl>
                                      </p:cBhvr>
                                      <p:to x="100000" y="90000"/>
                                    </p:animScale>
                                    <p:animScale>
                                      <p:cBhvr>
                                        <p:cTn id="39" dur="166" decel="50000">
                                          <p:stCondLst>
                                            <p:cond delay="1668"/>
                                          </p:stCondLst>
                                        </p:cTn>
                                        <p:tgtEl>
                                          <p:spTgt spid="2056"/>
                                        </p:tgtEl>
                                      </p:cBhvr>
                                      <p:to x="100000" y="100000"/>
                                    </p:animScale>
                                    <p:animScale>
                                      <p:cBhvr>
                                        <p:cTn id="40" dur="26">
                                          <p:stCondLst>
                                            <p:cond delay="1808"/>
                                          </p:stCondLst>
                                        </p:cTn>
                                        <p:tgtEl>
                                          <p:spTgt spid="2056"/>
                                        </p:tgtEl>
                                      </p:cBhvr>
                                      <p:to x="100000" y="95000"/>
                                    </p:animScale>
                                    <p:animScale>
                                      <p:cBhvr>
                                        <p:cTn id="41" dur="166" decel="50000">
                                          <p:stCondLst>
                                            <p:cond delay="1834"/>
                                          </p:stCondLst>
                                        </p:cTn>
                                        <p:tgtEl>
                                          <p:spTgt spid="205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554182" y="263236"/>
            <a:ext cx="10820400" cy="6510637"/>
          </a:xfrm>
          <a:prstGeom prst="rect">
            <a:avLst/>
          </a:prstGeom>
        </p:spPr>
      </p:pic>
      <p:sp>
        <p:nvSpPr>
          <p:cNvPr id="4" name="Footer Placeholder 3"/>
          <p:cNvSpPr>
            <a:spLocks noGrp="1"/>
          </p:cNvSpPr>
          <p:nvPr>
            <p:ph type="ftr" sz="quarter" idx="11"/>
          </p:nvPr>
        </p:nvSpPr>
        <p:spPr/>
        <p:txBody>
          <a:bodyPr/>
          <a:lstStyle/>
          <a:p>
            <a:r>
              <a:rPr lang="en-US" smtClean="0"/>
              <a:t>A WEBINAR ON NEP-2020 @ GPREC,KURNOOL</a:t>
            </a:r>
            <a:endParaRPr lang="en-US"/>
          </a:p>
        </p:txBody>
      </p:sp>
    </p:spTree>
    <p:extLst>
      <p:ext uri="{BB962C8B-B14F-4D97-AF65-F5344CB8AC3E}">
        <p14:creationId xmlns:p14="http://schemas.microsoft.com/office/powerpoint/2010/main" val="4289959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330036"/>
            <a:ext cx="10515600" cy="4419599"/>
          </a:xfrm>
        </p:spPr>
        <p:txBody>
          <a:bodyPr>
            <a:noAutofit/>
          </a:bodyPr>
          <a:lstStyle/>
          <a:p>
            <a:pPr lvl="0" algn="just"/>
            <a:r>
              <a:rPr lang="en-US" sz="2600" dirty="0" smtClean="0">
                <a:latin typeface="Times New Roman" panose="02020603050405020304" pitchFamily="18" charset="0"/>
                <a:cs typeface="Times New Roman" panose="02020603050405020304" pitchFamily="18" charset="0"/>
              </a:rPr>
              <a:t>NCERT will </a:t>
            </a:r>
            <a:r>
              <a:rPr lang="en-US" sz="2600" dirty="0">
                <a:latin typeface="Times New Roman" panose="02020603050405020304" pitchFamily="18" charset="0"/>
                <a:cs typeface="Times New Roman" panose="02020603050405020304" pitchFamily="18" charset="0"/>
              </a:rPr>
              <a:t>develop </a:t>
            </a:r>
            <a:r>
              <a:rPr lang="en-US" sz="2600" dirty="0" smtClean="0">
                <a:latin typeface="Times New Roman" panose="02020603050405020304" pitchFamily="18" charset="0"/>
                <a:cs typeface="Times New Roman" panose="02020603050405020304" pitchFamily="18" charset="0"/>
              </a:rPr>
              <a:t>NCPFECCE i.e.</a:t>
            </a:r>
            <a:r>
              <a:rPr lang="en-US" sz="2600" dirty="0" smtClean="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National Curricular and Pedagogical Framework for Early Childhood Care and Education </a:t>
            </a:r>
            <a:r>
              <a:rPr lang="en-US" sz="2600" dirty="0" smtClean="0">
                <a:latin typeface="Times New Roman" panose="02020603050405020304" pitchFamily="18" charset="0"/>
                <a:cs typeface="Times New Roman" panose="02020603050405020304" pitchFamily="18" charset="0"/>
              </a:rPr>
              <a:t>for </a:t>
            </a:r>
            <a:r>
              <a:rPr lang="en-US" sz="2600" dirty="0" smtClean="0">
                <a:latin typeface="Times New Roman" panose="02020603050405020304" pitchFamily="18" charset="0"/>
                <a:cs typeface="Times New Roman" panose="02020603050405020304" pitchFamily="18" charset="0"/>
              </a:rPr>
              <a:t>children up to the age of </a:t>
            </a:r>
            <a:r>
              <a:rPr lang="en-US" sz="2600" dirty="0">
                <a:latin typeface="Times New Roman" panose="02020603050405020304" pitchFamily="18" charset="0"/>
                <a:cs typeface="Times New Roman" panose="02020603050405020304" pitchFamily="18" charset="0"/>
              </a:rPr>
              <a:t>8</a:t>
            </a:r>
            <a:r>
              <a:rPr lang="en-US" sz="2600" dirty="0" smtClean="0">
                <a:latin typeface="Times New Roman" panose="02020603050405020304" pitchFamily="18" charset="0"/>
                <a:cs typeface="Times New Roman" panose="02020603050405020304" pitchFamily="18" charset="0"/>
              </a:rPr>
              <a:t>.</a:t>
            </a:r>
          </a:p>
          <a:p>
            <a:pPr lvl="0" algn="just"/>
            <a:r>
              <a:rPr lang="en-US" sz="2600" dirty="0" smtClean="0">
                <a:latin typeface="Times New Roman" panose="02020603050405020304" pitchFamily="18" charset="0"/>
                <a:cs typeface="Times New Roman" panose="02020603050405020304" pitchFamily="18" charset="0"/>
              </a:rPr>
              <a:t>A National Book Promotion Policy is to be formulated.</a:t>
            </a:r>
          </a:p>
          <a:p>
            <a:pPr lvl="0" algn="just"/>
            <a:r>
              <a:rPr lang="en-US" sz="2600" dirty="0" smtClean="0">
                <a:latin typeface="Times New Roman" panose="02020603050405020304" pitchFamily="18" charset="0"/>
                <a:cs typeface="Times New Roman" panose="02020603050405020304" pitchFamily="18" charset="0"/>
              </a:rPr>
              <a:t>All students will take school examinations in Grades 3, 5, and 8 which will be conducted by the appropriate authority. </a:t>
            </a:r>
          </a:p>
          <a:p>
            <a:pPr lvl="0" algn="just"/>
            <a:r>
              <a:rPr lang="en-US" sz="2600" dirty="0" smtClean="0">
                <a:latin typeface="Times New Roman" panose="02020603050405020304" pitchFamily="18" charset="0"/>
                <a:cs typeface="Times New Roman" panose="02020603050405020304" pitchFamily="18" charset="0"/>
              </a:rPr>
              <a:t>Board exams for Grades 10 and 12 will be continued, but redesigned with holistic development as the aim.</a:t>
            </a:r>
          </a:p>
          <a:p>
            <a:pPr algn="just"/>
            <a:endParaRPr lang="en-US" sz="26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US" smtClean="0"/>
              <a:t>A WEBINAR ON NEP-2020 @ GPREC,KURNOOL</a:t>
            </a:r>
            <a:endParaRPr lang="en-US"/>
          </a:p>
        </p:txBody>
      </p:sp>
      <p:sp>
        <p:nvSpPr>
          <p:cNvPr id="4" name="TextBox 3"/>
          <p:cNvSpPr txBox="1"/>
          <p:nvPr/>
        </p:nvSpPr>
        <p:spPr>
          <a:xfrm>
            <a:off x="1451429" y="362857"/>
            <a:ext cx="5523517" cy="584775"/>
          </a:xfrm>
          <a:prstGeom prst="rect">
            <a:avLst/>
          </a:prstGeom>
          <a:noFill/>
        </p:spPr>
        <p:txBody>
          <a:bodyPr wrap="square" rtlCol="0">
            <a:spAutoFit/>
          </a:bodyPr>
          <a:lstStyle/>
          <a:p>
            <a:pPr algn="ctr"/>
            <a:r>
              <a:rPr lang="en-US" sz="3200" b="1" dirty="0" smtClean="0">
                <a:solidFill>
                  <a:srgbClr val="F5691B"/>
                </a:solidFill>
              </a:rPr>
              <a:t>HIGHLIGHTS OF NEP-2020</a:t>
            </a:r>
            <a:endParaRPr lang="en-US" b="1" dirty="0">
              <a:solidFill>
                <a:srgbClr val="F5691B"/>
              </a:solidFill>
            </a:endParaRPr>
          </a:p>
        </p:txBody>
      </p:sp>
    </p:spTree>
    <p:extLst>
      <p:ext uri="{BB962C8B-B14F-4D97-AF65-F5344CB8AC3E}">
        <p14:creationId xmlns:p14="http://schemas.microsoft.com/office/powerpoint/2010/main" val="374151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030303" y="1017360"/>
            <a:ext cx="6795041" cy="4555125"/>
          </a:xfrm>
          <a:prstGeom prst="rect">
            <a:avLst/>
          </a:prstGeom>
        </p:spPr>
      </p:pic>
      <p:sp>
        <p:nvSpPr>
          <p:cNvPr id="4" name="Footer Placeholder 3"/>
          <p:cNvSpPr>
            <a:spLocks noGrp="1"/>
          </p:cNvSpPr>
          <p:nvPr>
            <p:ph type="ftr" sz="quarter" idx="11"/>
          </p:nvPr>
        </p:nvSpPr>
        <p:spPr/>
        <p:txBody>
          <a:bodyPr/>
          <a:lstStyle/>
          <a:p>
            <a:r>
              <a:rPr lang="en-US" smtClean="0"/>
              <a:t>A WEBINAR ON NEP-2020 @ GPREC,KURNOOL</a:t>
            </a:r>
            <a:endParaRPr lang="en-US"/>
          </a:p>
        </p:txBody>
      </p:sp>
    </p:spTree>
    <p:extLst>
      <p:ext uri="{BB962C8B-B14F-4D97-AF65-F5344CB8AC3E}">
        <p14:creationId xmlns:p14="http://schemas.microsoft.com/office/powerpoint/2010/main" val="374748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604654" y="969818"/>
            <a:ext cx="5791201" cy="4765964"/>
          </a:xfrm>
          <a:prstGeom prst="rect">
            <a:avLst/>
          </a:prstGeom>
        </p:spPr>
      </p:pic>
      <p:sp>
        <p:nvSpPr>
          <p:cNvPr id="4" name="Footer Placeholder 3"/>
          <p:cNvSpPr>
            <a:spLocks noGrp="1"/>
          </p:cNvSpPr>
          <p:nvPr>
            <p:ph type="ftr" sz="quarter" idx="11"/>
          </p:nvPr>
        </p:nvSpPr>
        <p:spPr/>
        <p:txBody>
          <a:bodyPr/>
          <a:lstStyle/>
          <a:p>
            <a:r>
              <a:rPr lang="en-US" smtClean="0"/>
              <a:t>A WEBINAR ON NEP-2020 @ GPREC,KURNOOL</a:t>
            </a:r>
            <a:endParaRPr lang="en-US"/>
          </a:p>
        </p:txBody>
      </p:sp>
    </p:spTree>
    <p:extLst>
      <p:ext uri="{BB962C8B-B14F-4D97-AF65-F5344CB8AC3E}">
        <p14:creationId xmlns:p14="http://schemas.microsoft.com/office/powerpoint/2010/main" val="424429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385936" y="1454728"/>
            <a:ext cx="7353809" cy="4650203"/>
          </a:xfrm>
          <a:prstGeom prst="rect">
            <a:avLst/>
          </a:prstGeom>
        </p:spPr>
      </p:pic>
      <p:sp>
        <p:nvSpPr>
          <p:cNvPr id="4" name="Footer Placeholder 3"/>
          <p:cNvSpPr>
            <a:spLocks noGrp="1"/>
          </p:cNvSpPr>
          <p:nvPr>
            <p:ph type="ftr" sz="quarter" idx="11"/>
          </p:nvPr>
        </p:nvSpPr>
        <p:spPr/>
        <p:txBody>
          <a:bodyPr/>
          <a:lstStyle/>
          <a:p>
            <a:r>
              <a:rPr lang="en-US" smtClean="0"/>
              <a:t>A WEBINAR ON NEP-2020 @ GPREC,KURNOOL</a:t>
            </a:r>
            <a:endParaRPr lang="en-US"/>
          </a:p>
        </p:txBody>
      </p:sp>
    </p:spTree>
    <p:extLst>
      <p:ext uri="{BB962C8B-B14F-4D97-AF65-F5344CB8AC3E}">
        <p14:creationId xmlns:p14="http://schemas.microsoft.com/office/powerpoint/2010/main" val="22258469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 WEBINAR ON NEP-2020 @ GPREC,KURNOOL</a:t>
            </a:r>
            <a:endParaRPr lang="en-US"/>
          </a:p>
        </p:txBody>
      </p:sp>
      <p:pic>
        <p:nvPicPr>
          <p:cNvPr id="3" name="Content Placeholder 2"/>
          <p:cNvPicPr>
            <a:picLocks noGrp="1" noChangeAspect="1"/>
          </p:cNvPicPr>
          <p:nvPr>
            <p:ph idx="1"/>
          </p:nvPr>
        </p:nvPicPr>
        <p:blipFill>
          <a:blip r:embed="rId2"/>
          <a:stretch>
            <a:fillRect/>
          </a:stretch>
        </p:blipFill>
        <p:spPr>
          <a:xfrm>
            <a:off x="889794" y="787966"/>
            <a:ext cx="2076450" cy="1924050"/>
          </a:xfrm>
          <a:prstGeom prst="rect">
            <a:avLst/>
          </a:prstGeom>
        </p:spPr>
      </p:pic>
      <p:pic>
        <p:nvPicPr>
          <p:cNvPr id="6" name="Picture 5"/>
          <p:cNvPicPr>
            <a:picLocks noChangeAspect="1"/>
          </p:cNvPicPr>
          <p:nvPr/>
        </p:nvPicPr>
        <p:blipFill>
          <a:blip r:embed="rId3"/>
          <a:stretch>
            <a:fillRect/>
          </a:stretch>
        </p:blipFill>
        <p:spPr>
          <a:xfrm>
            <a:off x="4202565" y="1273741"/>
            <a:ext cx="2219325" cy="952500"/>
          </a:xfrm>
          <a:prstGeom prst="rect">
            <a:avLst/>
          </a:prstGeom>
        </p:spPr>
      </p:pic>
      <p:pic>
        <p:nvPicPr>
          <p:cNvPr id="7" name="Picture 6"/>
          <p:cNvPicPr>
            <a:picLocks noChangeAspect="1"/>
          </p:cNvPicPr>
          <p:nvPr/>
        </p:nvPicPr>
        <p:blipFill>
          <a:blip r:embed="rId4"/>
          <a:stretch>
            <a:fillRect/>
          </a:stretch>
        </p:blipFill>
        <p:spPr>
          <a:xfrm>
            <a:off x="7350578" y="511741"/>
            <a:ext cx="2628900" cy="2476500"/>
          </a:xfrm>
          <a:prstGeom prst="rect">
            <a:avLst/>
          </a:prstGeom>
        </p:spPr>
      </p:pic>
      <p:pic>
        <p:nvPicPr>
          <p:cNvPr id="8" name="Picture 7"/>
          <p:cNvPicPr>
            <a:picLocks noChangeAspect="1"/>
          </p:cNvPicPr>
          <p:nvPr/>
        </p:nvPicPr>
        <p:blipFill>
          <a:blip r:embed="rId5"/>
          <a:stretch>
            <a:fillRect/>
          </a:stretch>
        </p:blipFill>
        <p:spPr>
          <a:xfrm>
            <a:off x="889795" y="3679162"/>
            <a:ext cx="9458892" cy="1876425"/>
          </a:xfrm>
          <a:prstGeom prst="rect">
            <a:avLst/>
          </a:prstGeom>
        </p:spPr>
      </p:pic>
    </p:spTree>
    <p:extLst>
      <p:ext uri="{BB962C8B-B14F-4D97-AF65-F5344CB8AC3E}">
        <p14:creationId xmlns:p14="http://schemas.microsoft.com/office/powerpoint/2010/main" val="379845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80">
                                          <p:stCondLst>
                                            <p:cond delay="0"/>
                                          </p:stCondLst>
                                        </p:cTn>
                                        <p:tgtEl>
                                          <p:spTgt spid="7"/>
                                        </p:tgtEl>
                                      </p:cBhvr>
                                    </p:animEffect>
                                    <p:anim calcmode="lin" valueType="num">
                                      <p:cBhvr>
                                        <p:cTn id="2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3" dur="26">
                                          <p:stCondLst>
                                            <p:cond delay="650"/>
                                          </p:stCondLst>
                                        </p:cTn>
                                        <p:tgtEl>
                                          <p:spTgt spid="7"/>
                                        </p:tgtEl>
                                      </p:cBhvr>
                                      <p:to x="100000" y="60000"/>
                                    </p:animScale>
                                    <p:animScale>
                                      <p:cBhvr>
                                        <p:cTn id="34" dur="166" decel="50000">
                                          <p:stCondLst>
                                            <p:cond delay="676"/>
                                          </p:stCondLst>
                                        </p:cTn>
                                        <p:tgtEl>
                                          <p:spTgt spid="7"/>
                                        </p:tgtEl>
                                      </p:cBhvr>
                                      <p:to x="100000" y="100000"/>
                                    </p:animScale>
                                    <p:animScale>
                                      <p:cBhvr>
                                        <p:cTn id="35" dur="26">
                                          <p:stCondLst>
                                            <p:cond delay="1312"/>
                                          </p:stCondLst>
                                        </p:cTn>
                                        <p:tgtEl>
                                          <p:spTgt spid="7"/>
                                        </p:tgtEl>
                                      </p:cBhvr>
                                      <p:to x="100000" y="80000"/>
                                    </p:animScale>
                                    <p:animScale>
                                      <p:cBhvr>
                                        <p:cTn id="36" dur="166" decel="50000">
                                          <p:stCondLst>
                                            <p:cond delay="1338"/>
                                          </p:stCondLst>
                                        </p:cTn>
                                        <p:tgtEl>
                                          <p:spTgt spid="7"/>
                                        </p:tgtEl>
                                      </p:cBhvr>
                                      <p:to x="100000" y="100000"/>
                                    </p:animScale>
                                    <p:animScale>
                                      <p:cBhvr>
                                        <p:cTn id="37" dur="26">
                                          <p:stCondLst>
                                            <p:cond delay="1642"/>
                                          </p:stCondLst>
                                        </p:cTn>
                                        <p:tgtEl>
                                          <p:spTgt spid="7"/>
                                        </p:tgtEl>
                                      </p:cBhvr>
                                      <p:to x="100000" y="90000"/>
                                    </p:animScale>
                                    <p:animScale>
                                      <p:cBhvr>
                                        <p:cTn id="38" dur="166" decel="50000">
                                          <p:stCondLst>
                                            <p:cond delay="1668"/>
                                          </p:stCondLst>
                                        </p:cTn>
                                        <p:tgtEl>
                                          <p:spTgt spid="7"/>
                                        </p:tgtEl>
                                      </p:cBhvr>
                                      <p:to x="100000" y="100000"/>
                                    </p:animScale>
                                    <p:animScale>
                                      <p:cBhvr>
                                        <p:cTn id="39" dur="26">
                                          <p:stCondLst>
                                            <p:cond delay="1808"/>
                                          </p:stCondLst>
                                        </p:cTn>
                                        <p:tgtEl>
                                          <p:spTgt spid="7"/>
                                        </p:tgtEl>
                                      </p:cBhvr>
                                      <p:to x="100000" y="95000"/>
                                    </p:animScale>
                                    <p:animScale>
                                      <p:cBhvr>
                                        <p:cTn id="4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122428" y="554182"/>
            <a:ext cx="8021571" cy="5323701"/>
          </a:xfrm>
          <a:prstGeom prst="rect">
            <a:avLst/>
          </a:prstGeom>
        </p:spPr>
      </p:pic>
      <p:sp>
        <p:nvSpPr>
          <p:cNvPr id="4" name="Footer Placeholder 3"/>
          <p:cNvSpPr>
            <a:spLocks noGrp="1"/>
          </p:cNvSpPr>
          <p:nvPr>
            <p:ph type="ftr" sz="quarter" idx="11"/>
          </p:nvPr>
        </p:nvSpPr>
        <p:spPr/>
        <p:txBody>
          <a:bodyPr/>
          <a:lstStyle/>
          <a:p>
            <a:r>
              <a:rPr lang="en-US" smtClean="0"/>
              <a:t>A WEBINAR ON NEP-2020 @ GPREC,KURNOOL</a:t>
            </a:r>
            <a:endParaRPr lang="en-US"/>
          </a:p>
        </p:txBody>
      </p:sp>
      <p:sp>
        <p:nvSpPr>
          <p:cNvPr id="2" name="TextBox 1"/>
          <p:cNvSpPr txBox="1"/>
          <p:nvPr/>
        </p:nvSpPr>
        <p:spPr>
          <a:xfrm>
            <a:off x="5237228" y="5525961"/>
            <a:ext cx="4142509" cy="369332"/>
          </a:xfrm>
          <a:prstGeom prst="rect">
            <a:avLst/>
          </a:prstGeom>
          <a:noFill/>
        </p:spPr>
        <p:txBody>
          <a:bodyPr wrap="square" rtlCol="0">
            <a:spAutoFit/>
          </a:bodyPr>
          <a:lstStyle/>
          <a:p>
            <a:r>
              <a:rPr lang="en-US" dirty="0" smtClean="0"/>
              <a:t>Emotional growth of the child.</a:t>
            </a:r>
            <a:endParaRPr lang="en-US" dirty="0"/>
          </a:p>
        </p:txBody>
      </p:sp>
    </p:spTree>
    <p:extLst>
      <p:ext uri="{BB962C8B-B14F-4D97-AF65-F5344CB8AC3E}">
        <p14:creationId xmlns:p14="http://schemas.microsoft.com/office/powerpoint/2010/main" val="3842988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343151"/>
            <a:ext cx="9816495" cy="3880773"/>
          </a:xfrm>
        </p:spPr>
        <p:txBody>
          <a:bodyPr>
            <a:normAutofit/>
          </a:bodyPr>
          <a:lstStyle/>
          <a:p>
            <a:r>
              <a:rPr lang="en-US" sz="2600" dirty="0">
                <a:latin typeface="Bookman Old Style" panose="02050604050505020204" pitchFamily="18" charset="0"/>
              </a:rPr>
              <a:t>The famous statement of Nelson Mandela is </a:t>
            </a:r>
            <a:r>
              <a:rPr lang="en-US" sz="2600" dirty="0" smtClean="0">
                <a:latin typeface="Bookman Old Style" panose="02050604050505020204" pitchFamily="18" charset="0"/>
              </a:rPr>
              <a:t>displayed at the </a:t>
            </a:r>
            <a:r>
              <a:rPr lang="en-US" sz="2600" b="1" dirty="0" smtClean="0">
                <a:latin typeface="Bookman Old Style" panose="02050604050505020204" pitchFamily="18" charset="0"/>
              </a:rPr>
              <a:t>entrance </a:t>
            </a:r>
            <a:r>
              <a:rPr lang="en-US" sz="2600" dirty="0" smtClean="0">
                <a:latin typeface="Bookman Old Style" panose="02050604050505020204" pitchFamily="18" charset="0"/>
              </a:rPr>
              <a:t>of the </a:t>
            </a:r>
            <a:r>
              <a:rPr lang="en-US" sz="2600" dirty="0">
                <a:latin typeface="Bookman Old Style" panose="02050604050505020204" pitchFamily="18" charset="0"/>
              </a:rPr>
              <a:t> </a:t>
            </a:r>
            <a:r>
              <a:rPr lang="en-US" sz="2600" b="1" dirty="0">
                <a:latin typeface="Bookman Old Style" panose="02050604050505020204" pitchFamily="18" charset="0"/>
              </a:rPr>
              <a:t>University</a:t>
            </a:r>
            <a:r>
              <a:rPr lang="en-US" sz="2600" dirty="0">
                <a:latin typeface="Bookman Old Style" panose="02050604050505020204" pitchFamily="18" charset="0"/>
              </a:rPr>
              <a:t> of </a:t>
            </a:r>
            <a:r>
              <a:rPr lang="en-US" sz="2600" b="1" dirty="0">
                <a:latin typeface="Bookman Old Style" panose="02050604050505020204" pitchFamily="18" charset="0"/>
              </a:rPr>
              <a:t>South Africa</a:t>
            </a:r>
            <a:r>
              <a:rPr lang="en-US" sz="2600" dirty="0">
                <a:latin typeface="Bookman Old Style" panose="02050604050505020204" pitchFamily="18" charset="0"/>
              </a:rPr>
              <a:t> thus</a:t>
            </a:r>
            <a:r>
              <a:rPr lang="en-US" sz="2600" dirty="0" smtClean="0">
                <a:latin typeface="Bookman Old Style" panose="02050604050505020204" pitchFamily="18" charset="0"/>
              </a:rPr>
              <a:t>:</a:t>
            </a:r>
          </a:p>
          <a:p>
            <a:endParaRPr lang="en-US" sz="2600" dirty="0" smtClean="0">
              <a:latin typeface="Bookman Old Style" panose="02050604050505020204" pitchFamily="18" charset="0"/>
            </a:endParaRPr>
          </a:p>
          <a:p>
            <a:pPr algn="just"/>
            <a:r>
              <a:rPr lang="en-US" sz="2600" dirty="0" smtClean="0">
                <a:latin typeface="Bookman Old Style" panose="02050604050505020204" pitchFamily="18" charset="0"/>
              </a:rPr>
              <a:t>"</a:t>
            </a:r>
            <a:r>
              <a:rPr lang="en-US" sz="2600" dirty="0">
                <a:solidFill>
                  <a:srgbClr val="F5691B"/>
                </a:solidFill>
                <a:latin typeface="Bookman Old Style" panose="02050604050505020204" pitchFamily="18" charset="0"/>
              </a:rPr>
              <a:t>Destroying any nation does not require the use of atomic bombs or the use of long-range missiles. It only requires lowering the quality of education and allowing cheating in the examinations by the students</a:t>
            </a:r>
            <a:r>
              <a:rPr lang="en-US" sz="2600" dirty="0">
                <a:latin typeface="Bookman Old Style" panose="02050604050505020204" pitchFamily="18" charset="0"/>
              </a:rPr>
              <a:t>."</a:t>
            </a:r>
          </a:p>
        </p:txBody>
      </p:sp>
      <p:sp>
        <p:nvSpPr>
          <p:cNvPr id="4" name="Footer Placeholder 3"/>
          <p:cNvSpPr>
            <a:spLocks noGrp="1"/>
          </p:cNvSpPr>
          <p:nvPr>
            <p:ph type="ftr" sz="quarter" idx="11"/>
          </p:nvPr>
        </p:nvSpPr>
        <p:spPr/>
        <p:txBody>
          <a:bodyPr/>
          <a:lstStyle/>
          <a:p>
            <a:r>
              <a:rPr lang="en-US" smtClean="0"/>
              <a:t>A WEBINAR ON NEP-2020 @ GPREC,KURNOOL</a:t>
            </a:r>
            <a:endParaRPr lang="en-US"/>
          </a:p>
        </p:txBody>
      </p:sp>
      <p:pic>
        <p:nvPicPr>
          <p:cNvPr id="1026" name="Picture 2" descr="Few Things To Know About Nelson Mandela International Day - South African  Events, Jobs and Travel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9418" y="121219"/>
            <a:ext cx="2807855" cy="20393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33994" y="786961"/>
            <a:ext cx="7330593" cy="707886"/>
          </a:xfrm>
          <a:prstGeom prst="rect">
            <a:avLst/>
          </a:prstGeom>
          <a:noFill/>
        </p:spPr>
        <p:txBody>
          <a:bodyPr wrap="square" rtlCol="0">
            <a:spAutoFit/>
          </a:bodyPr>
          <a:lstStyle/>
          <a:p>
            <a:r>
              <a:rPr lang="en-US" sz="4000" dirty="0" smtClean="0"/>
              <a:t>What is the need of NEP-2020              </a:t>
            </a:r>
            <a:endParaRPr lang="en-US" sz="4000" dirty="0"/>
          </a:p>
        </p:txBody>
      </p:sp>
    </p:spTree>
    <p:extLst>
      <p:ext uri="{BB962C8B-B14F-4D97-AF65-F5344CB8AC3E}">
        <p14:creationId xmlns:p14="http://schemas.microsoft.com/office/powerpoint/2010/main" val="35519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wipe(down)">
                                      <p:cBhvr>
                                        <p:cTn id="14" dur="580">
                                          <p:stCondLst>
                                            <p:cond delay="0"/>
                                          </p:stCondLst>
                                        </p:cTn>
                                        <p:tgtEl>
                                          <p:spTgt spid="1026"/>
                                        </p:tgtEl>
                                      </p:cBhvr>
                                    </p:animEffect>
                                    <p:anim calcmode="lin" valueType="num">
                                      <p:cBhvr>
                                        <p:cTn id="15"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0" dur="26">
                                          <p:stCondLst>
                                            <p:cond delay="650"/>
                                          </p:stCondLst>
                                        </p:cTn>
                                        <p:tgtEl>
                                          <p:spTgt spid="1026"/>
                                        </p:tgtEl>
                                      </p:cBhvr>
                                      <p:to x="100000" y="60000"/>
                                    </p:animScale>
                                    <p:animScale>
                                      <p:cBhvr>
                                        <p:cTn id="21" dur="166" decel="50000">
                                          <p:stCondLst>
                                            <p:cond delay="676"/>
                                          </p:stCondLst>
                                        </p:cTn>
                                        <p:tgtEl>
                                          <p:spTgt spid="1026"/>
                                        </p:tgtEl>
                                      </p:cBhvr>
                                      <p:to x="100000" y="100000"/>
                                    </p:animScale>
                                    <p:animScale>
                                      <p:cBhvr>
                                        <p:cTn id="22" dur="26">
                                          <p:stCondLst>
                                            <p:cond delay="1312"/>
                                          </p:stCondLst>
                                        </p:cTn>
                                        <p:tgtEl>
                                          <p:spTgt spid="1026"/>
                                        </p:tgtEl>
                                      </p:cBhvr>
                                      <p:to x="100000" y="80000"/>
                                    </p:animScale>
                                    <p:animScale>
                                      <p:cBhvr>
                                        <p:cTn id="23" dur="166" decel="50000">
                                          <p:stCondLst>
                                            <p:cond delay="1338"/>
                                          </p:stCondLst>
                                        </p:cTn>
                                        <p:tgtEl>
                                          <p:spTgt spid="1026"/>
                                        </p:tgtEl>
                                      </p:cBhvr>
                                      <p:to x="100000" y="100000"/>
                                    </p:animScale>
                                    <p:animScale>
                                      <p:cBhvr>
                                        <p:cTn id="24" dur="26">
                                          <p:stCondLst>
                                            <p:cond delay="1642"/>
                                          </p:stCondLst>
                                        </p:cTn>
                                        <p:tgtEl>
                                          <p:spTgt spid="1026"/>
                                        </p:tgtEl>
                                      </p:cBhvr>
                                      <p:to x="100000" y="90000"/>
                                    </p:animScale>
                                    <p:animScale>
                                      <p:cBhvr>
                                        <p:cTn id="25" dur="166" decel="50000">
                                          <p:stCondLst>
                                            <p:cond delay="1668"/>
                                          </p:stCondLst>
                                        </p:cTn>
                                        <p:tgtEl>
                                          <p:spTgt spid="1026"/>
                                        </p:tgtEl>
                                      </p:cBhvr>
                                      <p:to x="100000" y="100000"/>
                                    </p:animScale>
                                    <p:animScale>
                                      <p:cBhvr>
                                        <p:cTn id="26" dur="26">
                                          <p:stCondLst>
                                            <p:cond delay="1808"/>
                                          </p:stCondLst>
                                        </p:cTn>
                                        <p:tgtEl>
                                          <p:spTgt spid="1026"/>
                                        </p:tgtEl>
                                      </p:cBhvr>
                                      <p:to x="100000" y="95000"/>
                                    </p:animScale>
                                    <p:animScale>
                                      <p:cBhvr>
                                        <p:cTn id="27" dur="166" decel="50000">
                                          <p:stCondLst>
                                            <p:cond delay="1834"/>
                                          </p:stCondLst>
                                        </p:cTn>
                                        <p:tgtEl>
                                          <p:spTgt spid="1026"/>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0"/>
                                        <p:tgtEl>
                                          <p:spTgt spid="3">
                                            <p:txEl>
                                              <p:pRg st="2" end="2"/>
                                            </p:txEl>
                                          </p:spTgt>
                                        </p:tgtEl>
                                      </p:cBhvr>
                                    </p:animEffect>
                                    <p:anim calcmode="lin" valueType="num">
                                      <p:cBhvr>
                                        <p:cTn id="3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792651" y="401782"/>
            <a:ext cx="8420622" cy="5639580"/>
          </a:xfrm>
          <a:prstGeom prst="rect">
            <a:avLst/>
          </a:prstGeom>
        </p:spPr>
      </p:pic>
      <p:sp>
        <p:nvSpPr>
          <p:cNvPr id="4" name="Footer Placeholder 3"/>
          <p:cNvSpPr>
            <a:spLocks noGrp="1"/>
          </p:cNvSpPr>
          <p:nvPr>
            <p:ph type="ftr" sz="quarter" idx="11"/>
          </p:nvPr>
        </p:nvSpPr>
        <p:spPr/>
        <p:txBody>
          <a:bodyPr/>
          <a:lstStyle/>
          <a:p>
            <a:r>
              <a:rPr lang="en-US" smtClean="0"/>
              <a:t>A WEBINAR ON NEP-2020 @ GPREC,KURNOOL</a:t>
            </a:r>
            <a:endParaRPr lang="en-US"/>
          </a:p>
        </p:txBody>
      </p:sp>
    </p:spTree>
    <p:extLst>
      <p:ext uri="{BB962C8B-B14F-4D97-AF65-F5344CB8AC3E}">
        <p14:creationId xmlns:p14="http://schemas.microsoft.com/office/powerpoint/2010/main" val="8084175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965430" cy="1320800"/>
          </a:xfrm>
        </p:spPr>
        <p:txBody>
          <a:bodyPr>
            <a:normAutofit/>
          </a:bodyPr>
          <a:lstStyle/>
          <a:p>
            <a:r>
              <a:rPr lang="en-US" sz="2600" b="1" dirty="0">
                <a:solidFill>
                  <a:srgbClr val="F5691B"/>
                </a:solidFill>
              </a:rPr>
              <a:t>Curtailing Dropout Rates and Ensuring Universal Access to Education at All Levels</a:t>
            </a:r>
          </a:p>
        </p:txBody>
      </p:sp>
      <p:sp>
        <p:nvSpPr>
          <p:cNvPr id="4" name="Footer Placeholder 3"/>
          <p:cNvSpPr>
            <a:spLocks noGrp="1"/>
          </p:cNvSpPr>
          <p:nvPr>
            <p:ph type="ftr" sz="quarter" idx="11"/>
          </p:nvPr>
        </p:nvSpPr>
        <p:spPr/>
        <p:txBody>
          <a:bodyPr/>
          <a:lstStyle/>
          <a:p>
            <a:r>
              <a:rPr lang="en-US" smtClean="0"/>
              <a:t>A WEBINAR ON NEP-2020 @ GPREC,KURNOOL</a:t>
            </a:r>
            <a:endParaRPr lang="en-US"/>
          </a:p>
        </p:txBody>
      </p:sp>
      <p:sp>
        <p:nvSpPr>
          <p:cNvPr id="6" name="Content Placeholder 5"/>
          <p:cNvSpPr>
            <a:spLocks noGrp="1"/>
          </p:cNvSpPr>
          <p:nvPr>
            <p:ph idx="1"/>
          </p:nvPr>
        </p:nvSpPr>
        <p:spPr>
          <a:xfrm>
            <a:off x="677333" y="1496291"/>
            <a:ext cx="9353357" cy="4545071"/>
          </a:xfrm>
        </p:spPr>
        <p:txBody>
          <a:bodyPr>
            <a:noAutofit/>
          </a:bodyPr>
          <a:lstStyle/>
          <a:p>
            <a:pPr algn="just"/>
            <a:r>
              <a:rPr lang="en-US" sz="2600" dirty="0">
                <a:solidFill>
                  <a:srgbClr val="7030A0"/>
                </a:solidFill>
                <a:latin typeface="Times New Roman" panose="02020603050405020304" pitchFamily="18" charset="0"/>
                <a:cs typeface="Times New Roman" panose="02020603050405020304" pitchFamily="18" charset="0"/>
              </a:rPr>
              <a:t>One of the primary goals of the schooling system must be to ensure that children are enrolled in and are attending school</a:t>
            </a:r>
            <a:r>
              <a:rPr lang="en-US" sz="2600" dirty="0" smtClean="0">
                <a:solidFill>
                  <a:srgbClr val="7030A0"/>
                </a:solidFill>
                <a:latin typeface="Times New Roman" panose="02020603050405020304" pitchFamily="18" charset="0"/>
                <a:cs typeface="Times New Roman" panose="02020603050405020304" pitchFamily="18" charset="0"/>
              </a:rPr>
              <a:t>. </a:t>
            </a:r>
            <a:r>
              <a:rPr lang="en-US" sz="2600" dirty="0">
                <a:solidFill>
                  <a:srgbClr val="7030A0"/>
                </a:solidFill>
                <a:latin typeface="Times New Roman" panose="02020603050405020304" pitchFamily="18" charset="0"/>
                <a:cs typeface="Times New Roman" panose="02020603050405020304" pitchFamily="18" charset="0"/>
              </a:rPr>
              <a:t>India has made remarkable strides in recent years in attaining near-universal enrolment in elementary education. </a:t>
            </a:r>
            <a:endParaRPr lang="en-US" sz="2600" dirty="0" smtClean="0">
              <a:solidFill>
                <a:srgbClr val="7030A0"/>
              </a:solidFill>
              <a:latin typeface="Times New Roman" panose="02020603050405020304" pitchFamily="18" charset="0"/>
              <a:cs typeface="Times New Roman" panose="02020603050405020304" pitchFamily="18" charset="0"/>
            </a:endParaRPr>
          </a:p>
          <a:p>
            <a:pPr algn="just"/>
            <a:r>
              <a:rPr lang="en-US" sz="2600" dirty="0" smtClean="0">
                <a:solidFill>
                  <a:srgbClr val="7030A0"/>
                </a:solidFill>
                <a:latin typeface="Times New Roman" panose="02020603050405020304" pitchFamily="18" charset="0"/>
                <a:cs typeface="Times New Roman" panose="02020603050405020304" pitchFamily="18" charset="0"/>
              </a:rPr>
              <a:t>However</a:t>
            </a:r>
            <a:r>
              <a:rPr lang="en-US" sz="2600" dirty="0">
                <a:solidFill>
                  <a:srgbClr val="7030A0"/>
                </a:solidFill>
                <a:latin typeface="Times New Roman" panose="02020603050405020304" pitchFamily="18" charset="0"/>
                <a:cs typeface="Times New Roman" panose="02020603050405020304" pitchFamily="18" charset="0"/>
              </a:rPr>
              <a:t>, the data for later grades indicates some serious issues in retaining children in the schooling system. The GER for Grades 6-8 was 90.9%, while for Grades 9-10 and 11-12 it was only 79.3% and 56.5%, respectively - indicating that a significant proportion of enrolled students drop out after Grade 5 and especially after Grade 8</a:t>
            </a:r>
            <a:r>
              <a:rPr lang="en-US" sz="2600" dirty="0" smtClean="0">
                <a:solidFill>
                  <a:srgbClr val="7030A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584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2433" y="3918856"/>
            <a:ext cx="9558537" cy="2122505"/>
          </a:xfrm>
        </p:spPr>
        <p:txBody>
          <a:bodyPr>
            <a:normAutofit/>
          </a:bodyPr>
          <a:lstStyle/>
          <a:p>
            <a:pPr marL="0" indent="0" algn="just">
              <a:buNone/>
            </a:pPr>
            <a:r>
              <a:rPr lang="en-US" sz="2600" b="1" dirty="0" smtClean="0">
                <a:solidFill>
                  <a:srgbClr val="F5691B"/>
                </a:solidFill>
                <a:latin typeface="Times New Roman" panose="02020603050405020304" pitchFamily="18" charset="0"/>
                <a:cs typeface="Times New Roman" panose="02020603050405020304" pitchFamily="18" charset="0"/>
              </a:rPr>
              <a:t>CURRICULUM AND PEDAGOGY IN SCHOOLS:</a:t>
            </a:r>
            <a:endParaRPr lang="en-US" sz="2600" dirty="0">
              <a:latin typeface="Times New Roman" panose="02020603050405020304" pitchFamily="18" charset="0"/>
              <a:cs typeface="Times New Roman" panose="02020603050405020304" pitchFamily="18" charset="0"/>
            </a:endParaRPr>
          </a:p>
          <a:p>
            <a:pPr algn="just"/>
            <a:r>
              <a:rPr lang="en-US" sz="2600" dirty="0" smtClean="0">
                <a:latin typeface="Times New Roman" panose="02020603050405020304" pitchFamily="18" charset="0"/>
                <a:cs typeface="Times New Roman" panose="02020603050405020304" pitchFamily="18" charset="0"/>
              </a:rPr>
              <a:t>Learning </a:t>
            </a:r>
            <a:r>
              <a:rPr lang="en-US" sz="2600" dirty="0">
                <a:latin typeface="Times New Roman" panose="02020603050405020304" pitchFamily="18" charset="0"/>
                <a:cs typeface="Times New Roman" panose="02020603050405020304" pitchFamily="18" charset="0"/>
              </a:rPr>
              <a:t>Should be Holistic, Integrated, Enjoyable, and Engaging Restructuring school curriculum and pedagogy in a new 5+3+3+4 </a:t>
            </a:r>
            <a:r>
              <a:rPr lang="en-US" sz="2600" dirty="0" smtClean="0">
                <a:latin typeface="Times New Roman" panose="02020603050405020304" pitchFamily="18" charset="0"/>
                <a:cs typeface="Times New Roman" panose="02020603050405020304" pitchFamily="18" charset="0"/>
              </a:rPr>
              <a:t>design for cognitive development of the children.</a:t>
            </a:r>
            <a:endParaRPr lang="en-US" sz="26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A WEBINAR ON NEP-2020 @ GPREC,KURNOOL</a:t>
            </a:r>
            <a:endParaRPr lang="en-US"/>
          </a:p>
        </p:txBody>
      </p:sp>
      <p:sp>
        <p:nvSpPr>
          <p:cNvPr id="2" name="Rectangle 1"/>
          <p:cNvSpPr/>
          <p:nvPr/>
        </p:nvSpPr>
        <p:spPr>
          <a:xfrm>
            <a:off x="677334" y="945905"/>
            <a:ext cx="9323009" cy="2677656"/>
          </a:xfrm>
          <a:prstGeom prst="rect">
            <a:avLst/>
          </a:prstGeom>
        </p:spPr>
        <p:txBody>
          <a:bodyPr wrap="square">
            <a:spAutoFit/>
          </a:bodyPr>
          <a:lstStyle/>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a:t>
            </a:r>
            <a:r>
              <a:rPr lang="en-US" sz="2400" dirty="0">
                <a:solidFill>
                  <a:srgbClr val="7030A0"/>
                </a:solidFill>
                <a:latin typeface="Times New Roman" panose="02020603050405020304" pitchFamily="18" charset="0"/>
                <a:cs typeface="Times New Roman" panose="02020603050405020304" pitchFamily="18" charset="0"/>
              </a:rPr>
              <a:t>As per the 75th round household survey by NSSO in 2017-18, the number of out of school children in the age group of 6 to 17 years is 3.22 crore</a:t>
            </a:r>
            <a:r>
              <a:rPr lang="en-US" sz="2400" dirty="0">
                <a:solidFill>
                  <a:srgbClr val="FF0000"/>
                </a:solidFill>
                <a:latin typeface="Times New Roman" panose="02020603050405020304" pitchFamily="18" charset="0"/>
                <a:cs typeface="Times New Roman" panose="02020603050405020304" pitchFamily="18" charset="0"/>
              </a:rPr>
              <a:t>. </a:t>
            </a:r>
            <a:endParaRPr lang="en-US" sz="2400" dirty="0" smtClean="0">
              <a:solidFill>
                <a:srgbClr val="FF0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400" dirty="0" smtClean="0">
                <a:solidFill>
                  <a:srgbClr val="00B0F0"/>
                </a:solidFill>
                <a:latin typeface="Times New Roman" panose="02020603050405020304" pitchFamily="18" charset="0"/>
                <a:cs typeface="Times New Roman" panose="02020603050405020304" pitchFamily="18" charset="0"/>
              </a:rPr>
              <a:t>It </a:t>
            </a:r>
            <a:r>
              <a:rPr lang="en-US" sz="2400" dirty="0">
                <a:solidFill>
                  <a:srgbClr val="00B0F0"/>
                </a:solidFill>
                <a:latin typeface="Times New Roman" panose="02020603050405020304" pitchFamily="18" charset="0"/>
                <a:cs typeface="Times New Roman" panose="02020603050405020304" pitchFamily="18" charset="0"/>
              </a:rPr>
              <a:t>will be a top priority to bring these children back into the educational fold as early as possible, and to prevent further students from dropping out, with a goal to achieve 100% Gross Enrolment Ratio in preschool to secondary level by 2030. </a:t>
            </a:r>
          </a:p>
        </p:txBody>
      </p:sp>
    </p:spTree>
    <p:extLst>
      <p:ext uri="{BB962C8B-B14F-4D97-AF65-F5344CB8AC3E}">
        <p14:creationId xmlns:p14="http://schemas.microsoft.com/office/powerpoint/2010/main" val="356552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 WEBINAR ON NEP-2020 @ GPREC,KURNOOL</a:t>
            </a:r>
            <a:endParaRPr lang="en-US"/>
          </a:p>
        </p:txBody>
      </p:sp>
      <p:pic>
        <p:nvPicPr>
          <p:cNvPr id="6" name="Picture 5"/>
          <p:cNvPicPr>
            <a:picLocks noChangeAspect="1"/>
          </p:cNvPicPr>
          <p:nvPr/>
        </p:nvPicPr>
        <p:blipFill>
          <a:blip r:embed="rId2"/>
          <a:stretch>
            <a:fillRect/>
          </a:stretch>
        </p:blipFill>
        <p:spPr>
          <a:xfrm>
            <a:off x="1340076" y="3689122"/>
            <a:ext cx="8524875" cy="2905125"/>
          </a:xfrm>
          <a:prstGeom prst="rect">
            <a:avLst/>
          </a:prstGeom>
        </p:spPr>
      </p:pic>
      <p:pic>
        <p:nvPicPr>
          <p:cNvPr id="1026" name="Picture 2" descr="https://images-na.ssl-images-amazon.com/images/I/71rUPVfKqwL._SL1250_.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2979" y="150842"/>
            <a:ext cx="2170680" cy="27133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677334" y="440716"/>
            <a:ext cx="8201025" cy="2133600"/>
          </a:xfrm>
          <a:prstGeom prst="rect">
            <a:avLst/>
          </a:prstGeom>
        </p:spPr>
      </p:pic>
      <p:pic>
        <p:nvPicPr>
          <p:cNvPr id="9" name="Picture 8"/>
          <p:cNvPicPr>
            <a:picLocks noChangeAspect="1"/>
          </p:cNvPicPr>
          <p:nvPr/>
        </p:nvPicPr>
        <p:blipFill>
          <a:blip r:embed="rId5"/>
          <a:stretch>
            <a:fillRect/>
          </a:stretch>
        </p:blipFill>
        <p:spPr>
          <a:xfrm>
            <a:off x="696383" y="2555647"/>
            <a:ext cx="8162925" cy="1133475"/>
          </a:xfrm>
          <a:prstGeom prst="rect">
            <a:avLst/>
          </a:prstGeom>
        </p:spPr>
      </p:pic>
    </p:spTree>
    <p:extLst>
      <p:ext uri="{BB962C8B-B14F-4D97-AF65-F5344CB8AC3E}">
        <p14:creationId xmlns:p14="http://schemas.microsoft.com/office/powerpoint/2010/main" val="270847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wipe(down)">
                                      <p:cBhvr>
                                        <p:cTn id="20" dur="580">
                                          <p:stCondLst>
                                            <p:cond delay="0"/>
                                          </p:stCondLst>
                                        </p:cTn>
                                        <p:tgtEl>
                                          <p:spTgt spid="1026"/>
                                        </p:tgtEl>
                                      </p:cBhvr>
                                    </p:animEffect>
                                    <p:anim calcmode="lin" valueType="num">
                                      <p:cBhvr>
                                        <p:cTn id="21"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6" dur="26">
                                          <p:stCondLst>
                                            <p:cond delay="650"/>
                                          </p:stCondLst>
                                        </p:cTn>
                                        <p:tgtEl>
                                          <p:spTgt spid="1026"/>
                                        </p:tgtEl>
                                      </p:cBhvr>
                                      <p:to x="100000" y="60000"/>
                                    </p:animScale>
                                    <p:animScale>
                                      <p:cBhvr>
                                        <p:cTn id="27" dur="166" decel="50000">
                                          <p:stCondLst>
                                            <p:cond delay="676"/>
                                          </p:stCondLst>
                                        </p:cTn>
                                        <p:tgtEl>
                                          <p:spTgt spid="1026"/>
                                        </p:tgtEl>
                                      </p:cBhvr>
                                      <p:to x="100000" y="100000"/>
                                    </p:animScale>
                                    <p:animScale>
                                      <p:cBhvr>
                                        <p:cTn id="28" dur="26">
                                          <p:stCondLst>
                                            <p:cond delay="1312"/>
                                          </p:stCondLst>
                                        </p:cTn>
                                        <p:tgtEl>
                                          <p:spTgt spid="1026"/>
                                        </p:tgtEl>
                                      </p:cBhvr>
                                      <p:to x="100000" y="80000"/>
                                    </p:animScale>
                                    <p:animScale>
                                      <p:cBhvr>
                                        <p:cTn id="29" dur="166" decel="50000">
                                          <p:stCondLst>
                                            <p:cond delay="1338"/>
                                          </p:stCondLst>
                                        </p:cTn>
                                        <p:tgtEl>
                                          <p:spTgt spid="1026"/>
                                        </p:tgtEl>
                                      </p:cBhvr>
                                      <p:to x="100000" y="100000"/>
                                    </p:animScale>
                                    <p:animScale>
                                      <p:cBhvr>
                                        <p:cTn id="30" dur="26">
                                          <p:stCondLst>
                                            <p:cond delay="1642"/>
                                          </p:stCondLst>
                                        </p:cTn>
                                        <p:tgtEl>
                                          <p:spTgt spid="1026"/>
                                        </p:tgtEl>
                                      </p:cBhvr>
                                      <p:to x="100000" y="90000"/>
                                    </p:animScale>
                                    <p:animScale>
                                      <p:cBhvr>
                                        <p:cTn id="31" dur="166" decel="50000">
                                          <p:stCondLst>
                                            <p:cond delay="1668"/>
                                          </p:stCondLst>
                                        </p:cTn>
                                        <p:tgtEl>
                                          <p:spTgt spid="1026"/>
                                        </p:tgtEl>
                                      </p:cBhvr>
                                      <p:to x="100000" y="100000"/>
                                    </p:animScale>
                                    <p:animScale>
                                      <p:cBhvr>
                                        <p:cTn id="32" dur="26">
                                          <p:stCondLst>
                                            <p:cond delay="1808"/>
                                          </p:stCondLst>
                                        </p:cTn>
                                        <p:tgtEl>
                                          <p:spTgt spid="1026"/>
                                        </p:tgtEl>
                                      </p:cBhvr>
                                      <p:to x="100000" y="95000"/>
                                    </p:animScale>
                                    <p:animScale>
                                      <p:cBhvr>
                                        <p:cTn id="33" dur="166" decel="50000">
                                          <p:stCondLst>
                                            <p:cond delay="1834"/>
                                          </p:stCondLst>
                                        </p:cTn>
                                        <p:tgtEl>
                                          <p:spTgt spid="1026"/>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1000" fill="hold"/>
                                        <p:tgtEl>
                                          <p:spTgt spid="6"/>
                                        </p:tgtEl>
                                        <p:attrNameLst>
                                          <p:attrName>ppt_w</p:attrName>
                                        </p:attrNameLst>
                                      </p:cBhvr>
                                      <p:tavLst>
                                        <p:tav tm="0">
                                          <p:val>
                                            <p:fltVal val="0"/>
                                          </p:val>
                                        </p:tav>
                                        <p:tav tm="100000">
                                          <p:val>
                                            <p:strVal val="#ppt_w"/>
                                          </p:val>
                                        </p:tav>
                                      </p:tavLst>
                                    </p:anim>
                                    <p:anim calcmode="lin" valueType="num">
                                      <p:cBhvr>
                                        <p:cTn id="39" dur="1000" fill="hold"/>
                                        <p:tgtEl>
                                          <p:spTgt spid="6"/>
                                        </p:tgtEl>
                                        <p:attrNameLst>
                                          <p:attrName>ppt_h</p:attrName>
                                        </p:attrNameLst>
                                      </p:cBhvr>
                                      <p:tavLst>
                                        <p:tav tm="0">
                                          <p:val>
                                            <p:fltVal val="0"/>
                                          </p:val>
                                        </p:tav>
                                        <p:tav tm="100000">
                                          <p:val>
                                            <p:strVal val="#ppt_h"/>
                                          </p:val>
                                        </p:tav>
                                      </p:tavLst>
                                    </p:anim>
                                    <p:anim calcmode="lin" valueType="num">
                                      <p:cBhvr>
                                        <p:cTn id="40" dur="1000" fill="hold"/>
                                        <p:tgtEl>
                                          <p:spTgt spid="6"/>
                                        </p:tgtEl>
                                        <p:attrNameLst>
                                          <p:attrName>style.rotation</p:attrName>
                                        </p:attrNameLst>
                                      </p:cBhvr>
                                      <p:tavLst>
                                        <p:tav tm="0">
                                          <p:val>
                                            <p:fltVal val="90"/>
                                          </p:val>
                                        </p:tav>
                                        <p:tav tm="100000">
                                          <p:val>
                                            <p:fltVal val="0"/>
                                          </p:val>
                                        </p:tav>
                                      </p:tavLst>
                                    </p:anim>
                                    <p:animEffect transition="in" filter="fade">
                                      <p:cBhvr>
                                        <p:cTn id="4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217987" y="323328"/>
            <a:ext cx="8009139" cy="5434773"/>
          </a:xfrm>
          <a:prstGeom prst="rect">
            <a:avLst/>
          </a:prstGeom>
        </p:spPr>
      </p:pic>
      <p:sp>
        <p:nvSpPr>
          <p:cNvPr id="4" name="Footer Placeholder 3"/>
          <p:cNvSpPr>
            <a:spLocks noGrp="1"/>
          </p:cNvSpPr>
          <p:nvPr>
            <p:ph type="ftr" sz="quarter" idx="11"/>
          </p:nvPr>
        </p:nvSpPr>
        <p:spPr/>
        <p:txBody>
          <a:bodyPr/>
          <a:lstStyle/>
          <a:p>
            <a:r>
              <a:rPr lang="en-US" smtClean="0"/>
              <a:t>A WEBINAR ON NEP-2020 @ GPREC,KURNOOL</a:t>
            </a:r>
            <a:endParaRPr lang="en-US"/>
          </a:p>
        </p:txBody>
      </p:sp>
    </p:spTree>
    <p:extLst>
      <p:ext uri="{BB962C8B-B14F-4D97-AF65-F5344CB8AC3E}">
        <p14:creationId xmlns:p14="http://schemas.microsoft.com/office/powerpoint/2010/main" val="451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 WEBINAR ON NEP-2020 @ GPREC,KURNOOL</a:t>
            </a:r>
            <a:endParaRPr lang="en-US"/>
          </a:p>
        </p:txBody>
      </p:sp>
      <p:pic>
        <p:nvPicPr>
          <p:cNvPr id="6" name="Content Placeholder 5"/>
          <p:cNvPicPr>
            <a:picLocks noGrp="1" noChangeAspect="1"/>
          </p:cNvPicPr>
          <p:nvPr>
            <p:ph idx="1"/>
          </p:nvPr>
        </p:nvPicPr>
        <p:blipFill>
          <a:blip r:embed="rId2"/>
          <a:stretch>
            <a:fillRect/>
          </a:stretch>
        </p:blipFill>
        <p:spPr>
          <a:xfrm>
            <a:off x="1136083" y="1889596"/>
            <a:ext cx="8748146" cy="1981200"/>
          </a:xfrm>
          <a:prstGeom prst="rect">
            <a:avLst/>
          </a:prstGeom>
        </p:spPr>
      </p:pic>
      <p:pic>
        <p:nvPicPr>
          <p:cNvPr id="3" name="Picture 2"/>
          <p:cNvPicPr>
            <a:picLocks noChangeAspect="1"/>
          </p:cNvPicPr>
          <p:nvPr/>
        </p:nvPicPr>
        <p:blipFill>
          <a:blip r:embed="rId3"/>
          <a:stretch>
            <a:fillRect/>
          </a:stretch>
        </p:blipFill>
        <p:spPr>
          <a:xfrm>
            <a:off x="1592262" y="515937"/>
            <a:ext cx="7381875" cy="1152525"/>
          </a:xfrm>
          <a:prstGeom prst="rect">
            <a:avLst/>
          </a:prstGeom>
        </p:spPr>
      </p:pic>
      <p:pic>
        <p:nvPicPr>
          <p:cNvPr id="7" name="Picture 6"/>
          <p:cNvPicPr>
            <a:picLocks noChangeAspect="1"/>
          </p:cNvPicPr>
          <p:nvPr/>
        </p:nvPicPr>
        <p:blipFill>
          <a:blip r:embed="rId4"/>
          <a:stretch>
            <a:fillRect/>
          </a:stretch>
        </p:blipFill>
        <p:spPr>
          <a:xfrm>
            <a:off x="1136083" y="4060161"/>
            <a:ext cx="8748146" cy="1760067"/>
          </a:xfrm>
          <a:prstGeom prst="rect">
            <a:avLst/>
          </a:prstGeom>
        </p:spPr>
      </p:pic>
    </p:spTree>
    <p:extLst>
      <p:ext uri="{BB962C8B-B14F-4D97-AF65-F5344CB8AC3E}">
        <p14:creationId xmlns:p14="http://schemas.microsoft.com/office/powerpoint/2010/main" val="223291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0436"/>
          </a:xfrm>
        </p:spPr>
        <p:txBody>
          <a:bodyPr/>
          <a:lstStyle/>
          <a:p>
            <a:r>
              <a:rPr lang="en-US" dirty="0"/>
              <a:t>Holistic development of learners</a:t>
            </a:r>
          </a:p>
        </p:txBody>
      </p:sp>
      <p:sp>
        <p:nvSpPr>
          <p:cNvPr id="3" name="Content Placeholder 2"/>
          <p:cNvSpPr>
            <a:spLocks noGrp="1"/>
          </p:cNvSpPr>
          <p:nvPr>
            <p:ph idx="1"/>
          </p:nvPr>
        </p:nvSpPr>
        <p:spPr>
          <a:xfrm>
            <a:off x="677334" y="1330037"/>
            <a:ext cx="9034702" cy="4711326"/>
          </a:xfrm>
        </p:spPr>
        <p:txBody>
          <a:bodyPr>
            <a:normAutofit/>
          </a:bodyPr>
          <a:lstStyle/>
          <a:p>
            <a:pPr algn="just"/>
            <a:r>
              <a:rPr lang="en-US" sz="2400" dirty="0" smtClean="0">
                <a:latin typeface="+mj-lt"/>
                <a:cs typeface="Times New Roman" panose="02020603050405020304" pitchFamily="18" charset="0"/>
              </a:rPr>
              <a:t>The </a:t>
            </a:r>
            <a:r>
              <a:rPr lang="en-US" sz="2400" dirty="0">
                <a:latin typeface="+mj-lt"/>
                <a:cs typeface="Times New Roman" panose="02020603050405020304" pitchFamily="18" charset="0"/>
              </a:rPr>
              <a:t>key overall thrust of curriculum and pedagogy reform across all stages will be to move the education system towards real understanding and towards learning how to learn - and away from the culture of rote learning as is largely present </a:t>
            </a:r>
            <a:r>
              <a:rPr lang="en-US" sz="2400" dirty="0" smtClean="0">
                <a:latin typeface="+mj-lt"/>
                <a:cs typeface="Times New Roman" panose="02020603050405020304" pitchFamily="18" charset="0"/>
              </a:rPr>
              <a:t>today.</a:t>
            </a:r>
          </a:p>
          <a:p>
            <a:pPr algn="just"/>
            <a:r>
              <a:rPr lang="en-US" sz="2400" dirty="0" smtClean="0">
                <a:solidFill>
                  <a:srgbClr val="7030A0"/>
                </a:solidFill>
                <a:latin typeface="+mj-lt"/>
                <a:cs typeface="Times New Roman" panose="02020603050405020304" pitchFamily="18" charset="0"/>
              </a:rPr>
              <a:t>The </a:t>
            </a:r>
            <a:r>
              <a:rPr lang="en-US" sz="2400" dirty="0">
                <a:solidFill>
                  <a:srgbClr val="7030A0"/>
                </a:solidFill>
                <a:latin typeface="+mj-lt"/>
                <a:cs typeface="Times New Roman" panose="02020603050405020304" pitchFamily="18" charset="0"/>
              </a:rPr>
              <a:t>aim of education will not only be cognitive development, but also building character and creating holistic and well-rounded individuals equipped with the key 21st century </a:t>
            </a:r>
            <a:r>
              <a:rPr lang="en-US" sz="2400" dirty="0" smtClean="0">
                <a:solidFill>
                  <a:srgbClr val="7030A0"/>
                </a:solidFill>
                <a:latin typeface="+mj-lt"/>
                <a:cs typeface="Times New Roman" panose="02020603050405020304" pitchFamily="18" charset="0"/>
              </a:rPr>
              <a:t>skills.</a:t>
            </a:r>
          </a:p>
          <a:p>
            <a:pPr algn="just"/>
            <a:r>
              <a:rPr lang="en-US" sz="2400" dirty="0" smtClean="0">
                <a:solidFill>
                  <a:srgbClr val="F5691B"/>
                </a:solidFill>
              </a:rPr>
              <a:t>Specific </a:t>
            </a:r>
            <a:r>
              <a:rPr lang="en-US" sz="2400" dirty="0">
                <a:solidFill>
                  <a:srgbClr val="F5691B"/>
                </a:solidFill>
              </a:rPr>
              <a:t>sets of skills and values across domains will be identified for integration and incorporation at each stage of learning, from pre-school to higher education. </a:t>
            </a:r>
            <a:endParaRPr lang="en-US" sz="2400" dirty="0" smtClean="0">
              <a:solidFill>
                <a:srgbClr val="F5691B"/>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A WEBINAR ON NEP-2020 @ GPREC,KURNOOL</a:t>
            </a:r>
            <a:endParaRPr lang="en-US"/>
          </a:p>
        </p:txBody>
      </p:sp>
    </p:spTree>
    <p:extLst>
      <p:ext uri="{BB962C8B-B14F-4D97-AF65-F5344CB8AC3E}">
        <p14:creationId xmlns:p14="http://schemas.microsoft.com/office/powerpoint/2010/main" val="260974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159393" cy="955964"/>
          </a:xfrm>
        </p:spPr>
        <p:txBody>
          <a:bodyPr>
            <a:normAutofit/>
          </a:bodyPr>
          <a:lstStyle/>
          <a:p>
            <a:r>
              <a:rPr lang="en-US" sz="2400" b="1" dirty="0">
                <a:solidFill>
                  <a:srgbClr val="F5691B"/>
                </a:solidFill>
              </a:rPr>
              <a:t>Reduce curriculum content to enhance essential learning and critical thinking</a:t>
            </a:r>
          </a:p>
        </p:txBody>
      </p:sp>
      <p:sp>
        <p:nvSpPr>
          <p:cNvPr id="3" name="Content Placeholder 2"/>
          <p:cNvSpPr>
            <a:spLocks noGrp="1"/>
          </p:cNvSpPr>
          <p:nvPr>
            <p:ph idx="1"/>
          </p:nvPr>
        </p:nvSpPr>
        <p:spPr>
          <a:xfrm>
            <a:off x="677333" y="1565565"/>
            <a:ext cx="8785321" cy="4475798"/>
          </a:xfrm>
        </p:spPr>
        <p:txBody>
          <a:bodyPr>
            <a:normAutofit/>
          </a:bodyPr>
          <a:lstStyle/>
          <a:p>
            <a:pPr algn="just"/>
            <a:r>
              <a:rPr lang="en-US" sz="2400" dirty="0" smtClean="0">
                <a:solidFill>
                  <a:srgbClr val="00B0F0"/>
                </a:solidFill>
              </a:rPr>
              <a:t>Curriculum </a:t>
            </a:r>
            <a:r>
              <a:rPr lang="en-US" sz="2400" dirty="0">
                <a:solidFill>
                  <a:srgbClr val="00B0F0"/>
                </a:solidFill>
              </a:rPr>
              <a:t>content will be reduced in each subject to its core essentials, to make space for critical thinking and more holistic, inquiry-based, discovery-based, discussion-based, and </a:t>
            </a:r>
            <a:r>
              <a:rPr lang="en-US" sz="2400" dirty="0" smtClean="0">
                <a:solidFill>
                  <a:srgbClr val="00B0F0"/>
                </a:solidFill>
              </a:rPr>
              <a:t>analysis based </a:t>
            </a:r>
            <a:r>
              <a:rPr lang="en-US" sz="2400" dirty="0">
                <a:solidFill>
                  <a:srgbClr val="00B0F0"/>
                </a:solidFill>
              </a:rPr>
              <a:t>learning. </a:t>
            </a:r>
            <a:endParaRPr lang="en-US" sz="2400" dirty="0" smtClean="0">
              <a:solidFill>
                <a:srgbClr val="00B0F0"/>
              </a:solidFill>
            </a:endParaRPr>
          </a:p>
          <a:p>
            <a:pPr algn="just"/>
            <a:r>
              <a:rPr lang="en-US" sz="2400" dirty="0" smtClean="0">
                <a:solidFill>
                  <a:srgbClr val="FF0000"/>
                </a:solidFill>
              </a:rPr>
              <a:t>The </a:t>
            </a:r>
            <a:r>
              <a:rPr lang="en-US" sz="2400" dirty="0">
                <a:solidFill>
                  <a:srgbClr val="FF0000"/>
                </a:solidFill>
              </a:rPr>
              <a:t>mandated content will focus on key concepts, ideas, applications, and </a:t>
            </a:r>
            <a:r>
              <a:rPr lang="en-US" sz="2400" dirty="0" smtClean="0">
                <a:solidFill>
                  <a:srgbClr val="FF0000"/>
                </a:solidFill>
              </a:rPr>
              <a:t>problem solving.</a:t>
            </a:r>
          </a:p>
          <a:p>
            <a:pPr algn="just"/>
            <a:r>
              <a:rPr lang="en-US" sz="2400" dirty="0" smtClean="0">
                <a:solidFill>
                  <a:srgbClr val="7030A0"/>
                </a:solidFill>
              </a:rPr>
              <a:t>Teaching </a:t>
            </a:r>
            <a:r>
              <a:rPr lang="en-US" sz="2400" dirty="0">
                <a:solidFill>
                  <a:srgbClr val="7030A0"/>
                </a:solidFill>
              </a:rPr>
              <a:t>and learning will be conducted in a more interactive manner; questions will be encouraged, and classroom sessions will regularly contain more fun, creative, collaborative, and exploratory activities for students for deeper and more experiential learning</a:t>
            </a:r>
            <a:r>
              <a:rPr lang="en-US" sz="2400" dirty="0"/>
              <a:t>.</a:t>
            </a:r>
          </a:p>
        </p:txBody>
      </p:sp>
      <p:sp>
        <p:nvSpPr>
          <p:cNvPr id="4" name="Footer Placeholder 3"/>
          <p:cNvSpPr>
            <a:spLocks noGrp="1"/>
          </p:cNvSpPr>
          <p:nvPr>
            <p:ph type="ftr" sz="quarter" idx="11"/>
          </p:nvPr>
        </p:nvSpPr>
        <p:spPr/>
        <p:txBody>
          <a:bodyPr/>
          <a:lstStyle/>
          <a:p>
            <a:r>
              <a:rPr lang="en-US" smtClean="0"/>
              <a:t>A WEBINAR ON NEP-2020 @ GPREC,KURNOOL</a:t>
            </a:r>
            <a:endParaRPr lang="en-US"/>
          </a:p>
        </p:txBody>
      </p:sp>
    </p:spTree>
    <p:extLst>
      <p:ext uri="{BB962C8B-B14F-4D97-AF65-F5344CB8AC3E}">
        <p14:creationId xmlns:p14="http://schemas.microsoft.com/office/powerpoint/2010/main" val="190799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869161" y="734291"/>
            <a:ext cx="6679094" cy="4528845"/>
          </a:xfrm>
          <a:prstGeom prst="rect">
            <a:avLst/>
          </a:prstGeom>
        </p:spPr>
      </p:pic>
      <p:sp>
        <p:nvSpPr>
          <p:cNvPr id="4" name="Footer Placeholder 3"/>
          <p:cNvSpPr>
            <a:spLocks noGrp="1"/>
          </p:cNvSpPr>
          <p:nvPr>
            <p:ph type="ftr" sz="quarter" idx="11"/>
          </p:nvPr>
        </p:nvSpPr>
        <p:spPr/>
        <p:txBody>
          <a:bodyPr/>
          <a:lstStyle/>
          <a:p>
            <a:r>
              <a:rPr lang="en-US" smtClean="0"/>
              <a:t>A WEBINAR ON NEP-2020 @ GPREC,KURNOOL</a:t>
            </a:r>
            <a:endParaRPr lang="en-US"/>
          </a:p>
        </p:txBody>
      </p:sp>
    </p:spTree>
    <p:extLst>
      <p:ext uri="{BB962C8B-B14F-4D97-AF65-F5344CB8AC3E}">
        <p14:creationId xmlns:p14="http://schemas.microsoft.com/office/powerpoint/2010/main" val="15281839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381066" cy="1320800"/>
          </a:xfrm>
        </p:spPr>
        <p:txBody>
          <a:bodyPr>
            <a:normAutofit/>
          </a:bodyPr>
          <a:lstStyle/>
          <a:p>
            <a:r>
              <a:rPr lang="en-US" sz="2800" dirty="0"/>
              <a:t>Empower students through flexibility in course choices</a:t>
            </a:r>
          </a:p>
        </p:txBody>
      </p:sp>
      <p:sp>
        <p:nvSpPr>
          <p:cNvPr id="3" name="Content Placeholder 2"/>
          <p:cNvSpPr>
            <a:spLocks noGrp="1"/>
          </p:cNvSpPr>
          <p:nvPr>
            <p:ph idx="1"/>
          </p:nvPr>
        </p:nvSpPr>
        <p:spPr>
          <a:xfrm>
            <a:off x="677333" y="1177636"/>
            <a:ext cx="9159393" cy="5015346"/>
          </a:xfrm>
        </p:spPr>
        <p:txBody>
          <a:bodyPr>
            <a:normAutofit fontScale="92500"/>
          </a:bodyPr>
          <a:lstStyle/>
          <a:p>
            <a:pPr algn="just"/>
            <a:r>
              <a:rPr lang="en-US" sz="2400" dirty="0" smtClean="0">
                <a:solidFill>
                  <a:srgbClr val="00B0F0"/>
                </a:solidFill>
                <a:latin typeface="Times New Roman" panose="02020603050405020304" pitchFamily="18" charset="0"/>
                <a:cs typeface="Times New Roman" panose="02020603050405020304" pitchFamily="18" charset="0"/>
              </a:rPr>
              <a:t>Students </a:t>
            </a:r>
            <a:r>
              <a:rPr lang="en-US" sz="2400" dirty="0">
                <a:solidFill>
                  <a:srgbClr val="00B0F0"/>
                </a:solidFill>
                <a:latin typeface="Times New Roman" panose="02020603050405020304" pitchFamily="18" charset="0"/>
                <a:cs typeface="Times New Roman" panose="02020603050405020304" pitchFamily="18" charset="0"/>
              </a:rPr>
              <a:t>will be given increased flexibility and choice of subjects to study, particularly in secondary school - including subjects in physical education, the arts and crafts, and vocational skills – so that they can design their own paths of study and life plans. </a:t>
            </a:r>
            <a:endParaRPr lang="en-US" sz="2400" dirty="0" smtClean="0">
              <a:solidFill>
                <a:srgbClr val="00B0F0"/>
              </a:solidFill>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Holistic </a:t>
            </a:r>
            <a:r>
              <a:rPr lang="en-US" sz="2400" dirty="0">
                <a:latin typeface="Times New Roman" panose="02020603050405020304" pitchFamily="18" charset="0"/>
                <a:cs typeface="Times New Roman" panose="02020603050405020304" pitchFamily="18" charset="0"/>
              </a:rPr>
              <a:t>development and a wide choice of subjects and courses year to year will be the new distinguishing feature of secondary school </a:t>
            </a:r>
            <a:r>
              <a:rPr lang="en-US" sz="2400" dirty="0" smtClean="0">
                <a:latin typeface="Times New Roman" panose="02020603050405020304" pitchFamily="18" charset="0"/>
                <a:cs typeface="Times New Roman" panose="02020603050405020304" pitchFamily="18" charset="0"/>
              </a:rPr>
              <a:t>education.</a:t>
            </a:r>
          </a:p>
          <a:p>
            <a:pPr algn="just"/>
            <a:r>
              <a:rPr lang="en-US" sz="2400" dirty="0" smtClean="0">
                <a:solidFill>
                  <a:srgbClr val="F5691B"/>
                </a:solidFill>
                <a:latin typeface="Times New Roman" panose="02020603050405020304" pitchFamily="18" charset="0"/>
                <a:cs typeface="Times New Roman" panose="02020603050405020304" pitchFamily="18" charset="0"/>
              </a:rPr>
              <a:t>There </a:t>
            </a:r>
            <a:r>
              <a:rPr lang="en-US" sz="2400" dirty="0">
                <a:solidFill>
                  <a:srgbClr val="F5691B"/>
                </a:solidFill>
                <a:latin typeface="Times New Roman" panose="02020603050405020304" pitchFamily="18" charset="0"/>
                <a:cs typeface="Times New Roman" panose="02020603050405020304" pitchFamily="18" charset="0"/>
              </a:rPr>
              <a:t>will be no hard separation among ‘curricular’, ‘extracurricular ’, or ‘co-curricular’, among ‘arts’, ‘humanities’, and ‘sciences’, or between ‘vocational’ or ‘academic’ streams. </a:t>
            </a:r>
            <a:endParaRPr lang="en-US" sz="2400" dirty="0" smtClean="0">
              <a:solidFill>
                <a:srgbClr val="F5691B"/>
              </a:solidFill>
              <a:latin typeface="Times New Roman" panose="02020603050405020304" pitchFamily="18" charset="0"/>
              <a:cs typeface="Times New Roman" panose="02020603050405020304" pitchFamily="18" charset="0"/>
            </a:endParaRPr>
          </a:p>
          <a:p>
            <a:pPr algn="just"/>
            <a:r>
              <a:rPr lang="en-US" sz="2400" dirty="0" smtClean="0">
                <a:solidFill>
                  <a:srgbClr val="7030A0"/>
                </a:solidFill>
                <a:latin typeface="Times New Roman" panose="02020603050405020304" pitchFamily="18" charset="0"/>
                <a:cs typeface="Times New Roman" panose="02020603050405020304" pitchFamily="18" charset="0"/>
              </a:rPr>
              <a:t>Subjects </a:t>
            </a:r>
            <a:r>
              <a:rPr lang="en-US" sz="2400" dirty="0">
                <a:solidFill>
                  <a:srgbClr val="7030A0"/>
                </a:solidFill>
                <a:latin typeface="Times New Roman" panose="02020603050405020304" pitchFamily="18" charset="0"/>
                <a:cs typeface="Times New Roman" panose="02020603050405020304" pitchFamily="18" charset="0"/>
              </a:rPr>
              <a:t>such as physical education, the arts and crafts, and vocational skills, in addition to science, humanities, and mathematics, will be incorporated throughout the school curriculum, with a consideration for what is interesting and safe at each age.</a:t>
            </a:r>
          </a:p>
        </p:txBody>
      </p:sp>
      <p:sp>
        <p:nvSpPr>
          <p:cNvPr id="4" name="Footer Placeholder 3"/>
          <p:cNvSpPr>
            <a:spLocks noGrp="1"/>
          </p:cNvSpPr>
          <p:nvPr>
            <p:ph type="ftr" sz="quarter" idx="11"/>
          </p:nvPr>
        </p:nvSpPr>
        <p:spPr/>
        <p:txBody>
          <a:bodyPr/>
          <a:lstStyle/>
          <a:p>
            <a:r>
              <a:rPr lang="en-US" smtClean="0"/>
              <a:t>A WEBINAR ON NEP-2020 @ GPREC,KURNOOL</a:t>
            </a:r>
            <a:endParaRPr lang="en-US"/>
          </a:p>
        </p:txBody>
      </p:sp>
    </p:spTree>
    <p:extLst>
      <p:ext uri="{BB962C8B-B14F-4D97-AF65-F5344CB8AC3E}">
        <p14:creationId xmlns:p14="http://schemas.microsoft.com/office/powerpoint/2010/main" val="231625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 WEBINAR ON NEP-2020 @ GPREC,KURNOOL</a:t>
            </a:r>
            <a:endParaRPr lang="en-US"/>
          </a:p>
        </p:txBody>
      </p:sp>
      <p:pic>
        <p:nvPicPr>
          <p:cNvPr id="6" name="Content Placeholder 5"/>
          <p:cNvPicPr>
            <a:picLocks noGrp="1" noChangeAspect="1"/>
          </p:cNvPicPr>
          <p:nvPr>
            <p:ph idx="1"/>
          </p:nvPr>
        </p:nvPicPr>
        <p:blipFill>
          <a:blip r:embed="rId2"/>
          <a:stretch>
            <a:fillRect/>
          </a:stretch>
        </p:blipFill>
        <p:spPr>
          <a:xfrm>
            <a:off x="508000" y="1799771"/>
            <a:ext cx="10218057" cy="4241591"/>
          </a:xfrm>
          <a:prstGeom prst="rect">
            <a:avLst/>
          </a:prstGeom>
        </p:spPr>
      </p:pic>
      <p:sp>
        <p:nvSpPr>
          <p:cNvPr id="3" name="TextBox 2"/>
          <p:cNvSpPr txBox="1"/>
          <p:nvPr/>
        </p:nvSpPr>
        <p:spPr>
          <a:xfrm>
            <a:off x="1190171" y="478971"/>
            <a:ext cx="7300685" cy="646331"/>
          </a:xfrm>
          <a:prstGeom prst="rect">
            <a:avLst/>
          </a:prstGeom>
          <a:noFill/>
        </p:spPr>
        <p:txBody>
          <a:bodyPr wrap="square" rtlCol="0">
            <a:spAutoFit/>
          </a:bodyPr>
          <a:lstStyle/>
          <a:p>
            <a:r>
              <a:rPr lang="en-US" sz="3600" b="1" dirty="0" smtClean="0">
                <a:solidFill>
                  <a:srgbClr val="F5691B"/>
                </a:solidFill>
                <a:latin typeface="Times New Roman" panose="02020603050405020304" pitchFamily="18" charset="0"/>
                <a:cs typeface="Times New Roman" panose="02020603050405020304" pitchFamily="18" charset="0"/>
              </a:rPr>
              <a:t>IMPORTANCE OF EDUCATION</a:t>
            </a:r>
            <a:endParaRPr lang="en-US" b="1" dirty="0">
              <a:solidFill>
                <a:srgbClr val="F5691B"/>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05151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NEP 2020</a:t>
            </a:r>
            <a:endParaRPr lang="en-US" dirty="0"/>
          </a:p>
        </p:txBody>
      </p:sp>
      <p:pic>
        <p:nvPicPr>
          <p:cNvPr id="5" name="Content Placeholder 4"/>
          <p:cNvPicPr>
            <a:picLocks noGrp="1" noChangeAspect="1"/>
          </p:cNvPicPr>
          <p:nvPr>
            <p:ph idx="1"/>
          </p:nvPr>
        </p:nvPicPr>
        <p:blipFill>
          <a:blip r:embed="rId2"/>
          <a:stretch>
            <a:fillRect/>
          </a:stretch>
        </p:blipFill>
        <p:spPr>
          <a:xfrm>
            <a:off x="1759528" y="1107902"/>
            <a:ext cx="6123708" cy="4115935"/>
          </a:xfrm>
          <a:prstGeom prst="rect">
            <a:avLst/>
          </a:prstGeom>
        </p:spPr>
      </p:pic>
      <p:sp>
        <p:nvSpPr>
          <p:cNvPr id="4" name="Footer Placeholder 3"/>
          <p:cNvSpPr>
            <a:spLocks noGrp="1"/>
          </p:cNvSpPr>
          <p:nvPr>
            <p:ph type="ftr" sz="quarter" idx="11"/>
          </p:nvPr>
        </p:nvSpPr>
        <p:spPr/>
        <p:txBody>
          <a:bodyPr/>
          <a:lstStyle/>
          <a:p>
            <a:r>
              <a:rPr lang="en-US" smtClean="0"/>
              <a:t>A WEBINAR ON NEP-2020 @ GPREC,KURNOOL</a:t>
            </a:r>
            <a:endParaRPr lang="en-US"/>
          </a:p>
        </p:txBody>
      </p:sp>
    </p:spTree>
    <p:extLst>
      <p:ext uri="{BB962C8B-B14F-4D97-AF65-F5344CB8AC3E}">
        <p14:creationId xmlns:p14="http://schemas.microsoft.com/office/powerpoint/2010/main" val="161463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467804" y="1122218"/>
            <a:ext cx="5761796" cy="3841197"/>
          </a:xfrm>
          <a:prstGeom prst="rect">
            <a:avLst/>
          </a:prstGeom>
        </p:spPr>
      </p:pic>
      <p:sp>
        <p:nvSpPr>
          <p:cNvPr id="4" name="Footer Placeholder 3"/>
          <p:cNvSpPr>
            <a:spLocks noGrp="1"/>
          </p:cNvSpPr>
          <p:nvPr>
            <p:ph type="ftr" sz="quarter" idx="11"/>
          </p:nvPr>
        </p:nvSpPr>
        <p:spPr/>
        <p:txBody>
          <a:bodyPr/>
          <a:lstStyle/>
          <a:p>
            <a:r>
              <a:rPr lang="en-US" smtClean="0"/>
              <a:t>A WEBINAR ON NEP-2020 @ GPREC,KURNOOL</a:t>
            </a:r>
            <a:endParaRPr lang="en-US"/>
          </a:p>
        </p:txBody>
      </p:sp>
    </p:spTree>
    <p:extLst>
      <p:ext uri="{BB962C8B-B14F-4D97-AF65-F5344CB8AC3E}">
        <p14:creationId xmlns:p14="http://schemas.microsoft.com/office/powerpoint/2010/main" val="279352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083574" y="651164"/>
            <a:ext cx="6395408" cy="4783642"/>
          </a:xfrm>
          <a:prstGeom prst="rect">
            <a:avLst/>
          </a:prstGeom>
        </p:spPr>
      </p:pic>
      <p:sp>
        <p:nvSpPr>
          <p:cNvPr id="4" name="Footer Placeholder 3"/>
          <p:cNvSpPr>
            <a:spLocks noGrp="1"/>
          </p:cNvSpPr>
          <p:nvPr>
            <p:ph type="ftr" sz="quarter" idx="11"/>
          </p:nvPr>
        </p:nvSpPr>
        <p:spPr/>
        <p:txBody>
          <a:bodyPr/>
          <a:lstStyle/>
          <a:p>
            <a:r>
              <a:rPr lang="en-US" smtClean="0"/>
              <a:t>A WEBINAR ON NEP-2020 @ GPREC,KURNOOL</a:t>
            </a:r>
            <a:endParaRPr lang="en-US"/>
          </a:p>
        </p:txBody>
      </p:sp>
    </p:spTree>
    <p:extLst>
      <p:ext uri="{BB962C8B-B14F-4D97-AF65-F5344CB8AC3E}">
        <p14:creationId xmlns:p14="http://schemas.microsoft.com/office/powerpoint/2010/main" val="371578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43340"/>
            <a:ext cx="9436484" cy="1039096"/>
          </a:xfrm>
        </p:spPr>
        <p:txBody>
          <a:bodyPr>
            <a:normAutofit/>
          </a:bodyPr>
          <a:lstStyle/>
          <a:p>
            <a:r>
              <a:rPr lang="en-US" sz="2800" b="1" dirty="0"/>
              <a:t>Some of the major problems currently faced by the higher education system in India include</a:t>
            </a:r>
          </a:p>
        </p:txBody>
      </p:sp>
      <p:sp>
        <p:nvSpPr>
          <p:cNvPr id="3" name="Content Placeholder 2"/>
          <p:cNvSpPr>
            <a:spLocks noGrp="1"/>
          </p:cNvSpPr>
          <p:nvPr>
            <p:ph idx="1"/>
          </p:nvPr>
        </p:nvSpPr>
        <p:spPr>
          <a:xfrm>
            <a:off x="677334" y="1794553"/>
            <a:ext cx="9297939" cy="3934691"/>
          </a:xfrm>
        </p:spPr>
        <p:txBody>
          <a:bodyPr>
            <a:noAutofit/>
          </a:bodyPr>
          <a:lstStyle/>
          <a:p>
            <a:pPr algn="just"/>
            <a:r>
              <a:rPr lang="en-US" sz="2400" dirty="0" smtClean="0">
                <a:solidFill>
                  <a:schemeClr val="accent4"/>
                </a:solidFill>
              </a:rPr>
              <a:t>(</a:t>
            </a:r>
            <a:r>
              <a:rPr lang="en-US" sz="2400" dirty="0">
                <a:solidFill>
                  <a:schemeClr val="accent4"/>
                </a:solidFill>
              </a:rPr>
              <a:t>a) a severely fragmented higher educational ecosystem; </a:t>
            </a:r>
            <a:endParaRPr lang="en-US" sz="2400" dirty="0" smtClean="0">
              <a:solidFill>
                <a:schemeClr val="accent4"/>
              </a:solidFill>
            </a:endParaRPr>
          </a:p>
          <a:p>
            <a:pPr algn="just"/>
            <a:r>
              <a:rPr lang="en-US" sz="2400" dirty="0" smtClean="0">
                <a:solidFill>
                  <a:schemeClr val="accent4"/>
                </a:solidFill>
              </a:rPr>
              <a:t>(</a:t>
            </a:r>
            <a:r>
              <a:rPr lang="en-US" sz="2400" dirty="0">
                <a:solidFill>
                  <a:schemeClr val="accent4"/>
                </a:solidFill>
              </a:rPr>
              <a:t>b) less emphasis on the development of cognitive skills and learning outcomes; </a:t>
            </a:r>
            <a:endParaRPr lang="en-US" sz="2400" dirty="0" smtClean="0">
              <a:solidFill>
                <a:schemeClr val="accent4"/>
              </a:solidFill>
            </a:endParaRPr>
          </a:p>
          <a:p>
            <a:pPr algn="just"/>
            <a:r>
              <a:rPr lang="en-US" sz="2400" dirty="0" smtClean="0">
                <a:solidFill>
                  <a:srgbClr val="002060"/>
                </a:solidFill>
              </a:rPr>
              <a:t>(</a:t>
            </a:r>
            <a:r>
              <a:rPr lang="en-US" sz="2400" dirty="0">
                <a:solidFill>
                  <a:srgbClr val="002060"/>
                </a:solidFill>
              </a:rPr>
              <a:t>c) a rigid separation of disciplines, with early </a:t>
            </a:r>
            <a:r>
              <a:rPr lang="en-US" sz="2400" dirty="0" smtClean="0">
                <a:solidFill>
                  <a:srgbClr val="002060"/>
                </a:solidFill>
              </a:rPr>
              <a:t>specialization </a:t>
            </a:r>
            <a:r>
              <a:rPr lang="en-US" sz="2400" dirty="0">
                <a:solidFill>
                  <a:srgbClr val="002060"/>
                </a:solidFill>
              </a:rPr>
              <a:t>and streaming of students into narrow areas of study; </a:t>
            </a:r>
            <a:endParaRPr lang="en-US" sz="2400" dirty="0" smtClean="0">
              <a:solidFill>
                <a:srgbClr val="002060"/>
              </a:solidFill>
            </a:endParaRPr>
          </a:p>
          <a:p>
            <a:pPr algn="just"/>
            <a:r>
              <a:rPr lang="en-US" sz="2400" dirty="0" smtClean="0">
                <a:solidFill>
                  <a:srgbClr val="002060"/>
                </a:solidFill>
              </a:rPr>
              <a:t>(</a:t>
            </a:r>
            <a:r>
              <a:rPr lang="en-US" sz="2400" dirty="0">
                <a:solidFill>
                  <a:srgbClr val="002060"/>
                </a:solidFill>
              </a:rPr>
              <a:t>d) limited access particularly in socio-economically disadvantaged areas, with few HEIs that teach in local languages </a:t>
            </a:r>
            <a:endParaRPr lang="en-US" sz="2400" dirty="0" smtClean="0">
              <a:solidFill>
                <a:srgbClr val="002060"/>
              </a:solidFill>
            </a:endParaRPr>
          </a:p>
          <a:p>
            <a:pPr algn="just"/>
            <a:r>
              <a:rPr lang="en-US" sz="2400" dirty="0" smtClean="0"/>
              <a:t>(</a:t>
            </a:r>
            <a:r>
              <a:rPr lang="en-US" sz="2400" dirty="0"/>
              <a:t>e) limited teacher and institutional </a:t>
            </a:r>
            <a:r>
              <a:rPr lang="en-US" sz="2400" dirty="0" smtClean="0"/>
              <a:t>autonomy.</a:t>
            </a:r>
          </a:p>
        </p:txBody>
      </p:sp>
      <p:sp>
        <p:nvSpPr>
          <p:cNvPr id="4" name="Footer Placeholder 3"/>
          <p:cNvSpPr>
            <a:spLocks noGrp="1"/>
          </p:cNvSpPr>
          <p:nvPr>
            <p:ph type="ftr" sz="quarter" idx="11"/>
          </p:nvPr>
        </p:nvSpPr>
        <p:spPr/>
        <p:txBody>
          <a:bodyPr/>
          <a:lstStyle/>
          <a:p>
            <a:r>
              <a:rPr lang="en-US" dirty="0" smtClean="0"/>
              <a:t>A WEBINAR ON NEP-2020 @ GPREC,KURNOOL</a:t>
            </a:r>
            <a:endParaRPr lang="en-US" dirty="0"/>
          </a:p>
        </p:txBody>
      </p:sp>
    </p:spTree>
    <p:extLst>
      <p:ext uri="{BB962C8B-B14F-4D97-AF65-F5344CB8AC3E}">
        <p14:creationId xmlns:p14="http://schemas.microsoft.com/office/powerpoint/2010/main" val="79745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3" y="1246916"/>
            <a:ext cx="9214811" cy="4281054"/>
          </a:xfrm>
        </p:spPr>
        <p:txBody>
          <a:bodyPr>
            <a:noAutofit/>
          </a:bodyPr>
          <a:lstStyle/>
          <a:p>
            <a:pPr algn="just"/>
            <a:r>
              <a:rPr lang="en-US" sz="2400" dirty="0">
                <a:solidFill>
                  <a:srgbClr val="00B050"/>
                </a:solidFill>
              </a:rPr>
              <a:t>(f) inadequate mechanisms for merit-based career management and progression of faculty and institutional leaders.</a:t>
            </a:r>
          </a:p>
          <a:p>
            <a:pPr algn="just"/>
            <a:r>
              <a:rPr lang="en-US" sz="2400" dirty="0">
                <a:solidFill>
                  <a:srgbClr val="002060"/>
                </a:solidFill>
              </a:rPr>
              <a:t>(g) lesser emphasis on research at most universities and colleges, and lack of competitive peer reviewed research funding across disciplines; </a:t>
            </a:r>
          </a:p>
          <a:p>
            <a:pPr algn="just"/>
            <a:r>
              <a:rPr lang="en-US" sz="2400" dirty="0">
                <a:solidFill>
                  <a:srgbClr val="002060"/>
                </a:solidFill>
              </a:rPr>
              <a:t>(h) suboptimal governance and leadership of </a:t>
            </a:r>
            <a:r>
              <a:rPr lang="en-US" sz="2400" dirty="0" smtClean="0">
                <a:solidFill>
                  <a:srgbClr val="002060"/>
                </a:solidFill>
              </a:rPr>
              <a:t>HEIs </a:t>
            </a:r>
            <a:endParaRPr lang="en-US" sz="2400" dirty="0">
              <a:solidFill>
                <a:srgbClr val="002060"/>
              </a:solidFill>
            </a:endParaRPr>
          </a:p>
          <a:p>
            <a:pPr algn="just"/>
            <a:r>
              <a:rPr lang="en-US" sz="2400" dirty="0">
                <a:solidFill>
                  <a:srgbClr val="F5691B"/>
                </a:solidFill>
              </a:rPr>
              <a:t>(</a:t>
            </a:r>
            <a:r>
              <a:rPr lang="en-US" sz="2400" dirty="0" err="1">
                <a:solidFill>
                  <a:srgbClr val="F5691B"/>
                </a:solidFill>
              </a:rPr>
              <a:t>i</a:t>
            </a:r>
            <a:r>
              <a:rPr lang="en-US" sz="2400" dirty="0">
                <a:solidFill>
                  <a:srgbClr val="F5691B"/>
                </a:solidFill>
              </a:rPr>
              <a:t>) an ineffective regulatory system; and    </a:t>
            </a:r>
          </a:p>
          <a:p>
            <a:pPr algn="just"/>
            <a:r>
              <a:rPr lang="en-US" sz="2400" dirty="0">
                <a:solidFill>
                  <a:srgbClr val="F5691B"/>
                </a:solidFill>
              </a:rPr>
              <a:t>(j) large affiliating universities resulting in low standards of undergraduate education.</a:t>
            </a:r>
          </a:p>
          <a:p>
            <a:pPr marL="0" indent="0" algn="just">
              <a:buNone/>
            </a:pPr>
            <a:endParaRPr lang="en-US" sz="2400" dirty="0"/>
          </a:p>
        </p:txBody>
      </p:sp>
      <p:sp>
        <p:nvSpPr>
          <p:cNvPr id="4" name="Footer Placeholder 3"/>
          <p:cNvSpPr>
            <a:spLocks noGrp="1"/>
          </p:cNvSpPr>
          <p:nvPr>
            <p:ph type="ftr" sz="quarter" idx="11"/>
          </p:nvPr>
        </p:nvSpPr>
        <p:spPr/>
        <p:txBody>
          <a:bodyPr/>
          <a:lstStyle/>
          <a:p>
            <a:r>
              <a:rPr lang="en-US" smtClean="0"/>
              <a:t>A WEBINAR ON NEP-2020 @ GPREC,KURNOOL</a:t>
            </a:r>
            <a:endParaRPr lang="en-US"/>
          </a:p>
        </p:txBody>
      </p:sp>
    </p:spTree>
    <p:extLst>
      <p:ext uri="{BB962C8B-B14F-4D97-AF65-F5344CB8AC3E}">
        <p14:creationId xmlns:p14="http://schemas.microsoft.com/office/powerpoint/2010/main" val="236003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882302" cy="1039091"/>
          </a:xfrm>
        </p:spPr>
        <p:txBody>
          <a:bodyPr>
            <a:normAutofit/>
          </a:bodyPr>
          <a:lstStyle/>
          <a:p>
            <a:r>
              <a:rPr lang="en-US" sz="2600" dirty="0"/>
              <a:t>The policy’s vision includes the following key changes to the current system:</a:t>
            </a:r>
          </a:p>
        </p:txBody>
      </p:sp>
      <p:sp>
        <p:nvSpPr>
          <p:cNvPr id="3" name="Content Placeholder 2"/>
          <p:cNvSpPr>
            <a:spLocks noGrp="1"/>
          </p:cNvSpPr>
          <p:nvPr>
            <p:ph idx="1"/>
          </p:nvPr>
        </p:nvSpPr>
        <p:spPr>
          <a:xfrm>
            <a:off x="677334" y="1988517"/>
            <a:ext cx="9048557" cy="3713018"/>
          </a:xfrm>
        </p:spPr>
        <p:txBody>
          <a:bodyPr>
            <a:noAutofit/>
          </a:bodyPr>
          <a:lstStyle/>
          <a:p>
            <a:pPr algn="just"/>
            <a:r>
              <a:rPr lang="en-US" sz="2200" dirty="0" smtClean="0">
                <a:solidFill>
                  <a:srgbClr val="F5691B"/>
                </a:solidFill>
              </a:rPr>
              <a:t>(</a:t>
            </a:r>
            <a:r>
              <a:rPr lang="en-US" sz="2200" dirty="0">
                <a:solidFill>
                  <a:srgbClr val="F5691B"/>
                </a:solidFill>
              </a:rPr>
              <a:t>a) moving towards a higher educational system consisting of large, multidisciplinary universities and colleges, with at least one in or near every district, and with more HEIs across India that offer medium of instruction or </a:t>
            </a:r>
            <a:r>
              <a:rPr lang="en-US" sz="2200" dirty="0" err="1" smtClean="0">
                <a:solidFill>
                  <a:srgbClr val="F5691B"/>
                </a:solidFill>
              </a:rPr>
              <a:t>programms</a:t>
            </a:r>
            <a:r>
              <a:rPr lang="en-US" sz="2200" dirty="0" smtClean="0">
                <a:solidFill>
                  <a:srgbClr val="F5691B"/>
                </a:solidFill>
              </a:rPr>
              <a:t> </a:t>
            </a:r>
            <a:r>
              <a:rPr lang="en-US" sz="2200" dirty="0">
                <a:solidFill>
                  <a:srgbClr val="F5691B"/>
                </a:solidFill>
              </a:rPr>
              <a:t>in local/Indian languages</a:t>
            </a:r>
            <a:r>
              <a:rPr lang="en-US" sz="2200" dirty="0"/>
              <a:t>; </a:t>
            </a:r>
            <a:endParaRPr lang="en-US" sz="2200" dirty="0" smtClean="0"/>
          </a:p>
          <a:p>
            <a:pPr algn="just"/>
            <a:r>
              <a:rPr lang="en-US" sz="2200" dirty="0" smtClean="0"/>
              <a:t>(</a:t>
            </a:r>
            <a:r>
              <a:rPr lang="en-US" sz="2200" dirty="0"/>
              <a:t>b) moving towards a more multidisciplinary undergraduate education; </a:t>
            </a:r>
            <a:endParaRPr lang="en-US" sz="2200" dirty="0" smtClean="0"/>
          </a:p>
          <a:p>
            <a:pPr algn="just"/>
            <a:r>
              <a:rPr lang="en-US" sz="2200" dirty="0" smtClean="0"/>
              <a:t>(</a:t>
            </a:r>
            <a:r>
              <a:rPr lang="en-US" sz="2200" dirty="0"/>
              <a:t>c) moving towards faculty and institutional autonomy; </a:t>
            </a:r>
            <a:endParaRPr lang="en-US" sz="2200" dirty="0" smtClean="0"/>
          </a:p>
          <a:p>
            <a:pPr algn="just"/>
            <a:r>
              <a:rPr lang="en-US" sz="2200" dirty="0" smtClean="0"/>
              <a:t>(</a:t>
            </a:r>
            <a:r>
              <a:rPr lang="en-US" sz="2200" dirty="0"/>
              <a:t>d) revamping curriculum, pedagogy, assessment, and student support for enhanced student experiences; </a:t>
            </a:r>
          </a:p>
        </p:txBody>
      </p:sp>
      <p:sp>
        <p:nvSpPr>
          <p:cNvPr id="4" name="Footer Placeholder 3"/>
          <p:cNvSpPr>
            <a:spLocks noGrp="1"/>
          </p:cNvSpPr>
          <p:nvPr>
            <p:ph type="ftr" sz="quarter" idx="11"/>
          </p:nvPr>
        </p:nvSpPr>
        <p:spPr/>
        <p:txBody>
          <a:bodyPr/>
          <a:lstStyle/>
          <a:p>
            <a:r>
              <a:rPr lang="en-US" smtClean="0"/>
              <a:t>A WEBINAR ON NEP-2020 @ GPREC,KURNOOL</a:t>
            </a:r>
            <a:endParaRPr lang="en-US"/>
          </a:p>
        </p:txBody>
      </p:sp>
    </p:spTree>
    <p:extLst>
      <p:ext uri="{BB962C8B-B14F-4D97-AF65-F5344CB8AC3E}">
        <p14:creationId xmlns:p14="http://schemas.microsoft.com/office/powerpoint/2010/main" val="120936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609599"/>
            <a:ext cx="9325648" cy="5431763"/>
          </a:xfrm>
        </p:spPr>
        <p:txBody>
          <a:bodyPr>
            <a:noAutofit/>
          </a:bodyPr>
          <a:lstStyle/>
          <a:p>
            <a:pPr algn="just"/>
            <a:r>
              <a:rPr lang="en-US" sz="2200" dirty="0" smtClean="0"/>
              <a:t>(e) reaffirming the integrity of faculty and institutional leadership positions through merit appointments and career progression based on teaching, research, and service; </a:t>
            </a:r>
            <a:endParaRPr lang="en-US" sz="2200" dirty="0" smtClean="0">
              <a:solidFill>
                <a:srgbClr val="F5691B"/>
              </a:solidFill>
            </a:endParaRPr>
          </a:p>
          <a:p>
            <a:pPr algn="just"/>
            <a:r>
              <a:rPr lang="en-US" sz="2200" dirty="0" smtClean="0">
                <a:solidFill>
                  <a:srgbClr val="F5691B"/>
                </a:solidFill>
              </a:rPr>
              <a:t>(f) Establishment of a National Research Foundation to fund outstanding peer-reviewed research and to actively seed research in universities and colleges; </a:t>
            </a:r>
          </a:p>
          <a:p>
            <a:pPr algn="just"/>
            <a:r>
              <a:rPr lang="en-US" sz="2200" dirty="0" smtClean="0">
                <a:solidFill>
                  <a:srgbClr val="F5691B"/>
                </a:solidFill>
              </a:rPr>
              <a:t>(g) governance of HEIs by high qualified independent boards having academic and administrative autonomy;</a:t>
            </a:r>
          </a:p>
          <a:p>
            <a:pPr algn="just"/>
            <a:r>
              <a:rPr lang="en-US" sz="2200" dirty="0" smtClean="0"/>
              <a:t>(h) “light but tight” regulation by a single regulator for higher education; </a:t>
            </a:r>
          </a:p>
          <a:p>
            <a:pPr algn="just"/>
            <a:r>
              <a:rPr lang="en-US" sz="2200" dirty="0" smtClean="0">
                <a:solidFill>
                  <a:srgbClr val="7030A0"/>
                </a:solidFill>
              </a:rPr>
              <a:t>(</a:t>
            </a:r>
            <a:r>
              <a:rPr lang="en-US" sz="2200" dirty="0" err="1" smtClean="0">
                <a:solidFill>
                  <a:srgbClr val="7030A0"/>
                </a:solidFill>
              </a:rPr>
              <a:t>i</a:t>
            </a:r>
            <a:r>
              <a:rPr lang="en-US" sz="2200" dirty="0" smtClean="0">
                <a:solidFill>
                  <a:srgbClr val="7030A0"/>
                </a:solidFill>
              </a:rPr>
              <a:t>) increased access, equity, and inclusion through a range of measures, including greater opportunities for outstanding public education; scholarships by private/philanthropic universities for disadvantaged and underprivileged students; online education, and Open Distance Learning (ODL); and all infrastructure and learning materials accessible and available to learners with disabilities</a:t>
            </a:r>
          </a:p>
          <a:p>
            <a:pPr algn="just"/>
            <a:endParaRPr lang="en-US" sz="2200" dirty="0"/>
          </a:p>
        </p:txBody>
      </p:sp>
      <p:sp>
        <p:nvSpPr>
          <p:cNvPr id="4" name="Footer Placeholder 3"/>
          <p:cNvSpPr>
            <a:spLocks noGrp="1"/>
          </p:cNvSpPr>
          <p:nvPr>
            <p:ph type="ftr" sz="quarter" idx="11"/>
          </p:nvPr>
        </p:nvSpPr>
        <p:spPr/>
        <p:txBody>
          <a:bodyPr/>
          <a:lstStyle/>
          <a:p>
            <a:r>
              <a:rPr lang="en-US" dirty="0" smtClean="0"/>
              <a:t>A WEBINAR ON NEP-2020 @ GPREC,KURNOOL</a:t>
            </a:r>
            <a:endParaRPr lang="en-US" dirty="0"/>
          </a:p>
        </p:txBody>
      </p:sp>
    </p:spTree>
    <p:extLst>
      <p:ext uri="{BB962C8B-B14F-4D97-AF65-F5344CB8AC3E}">
        <p14:creationId xmlns:p14="http://schemas.microsoft.com/office/powerpoint/2010/main" val="422745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286995" y="1136073"/>
            <a:ext cx="6524496" cy="4355790"/>
          </a:xfrm>
          <a:prstGeom prst="rect">
            <a:avLst/>
          </a:prstGeom>
        </p:spPr>
      </p:pic>
      <p:sp>
        <p:nvSpPr>
          <p:cNvPr id="4" name="Footer Placeholder 3"/>
          <p:cNvSpPr>
            <a:spLocks noGrp="1"/>
          </p:cNvSpPr>
          <p:nvPr>
            <p:ph type="ftr" sz="quarter" idx="11"/>
          </p:nvPr>
        </p:nvSpPr>
        <p:spPr/>
        <p:txBody>
          <a:bodyPr/>
          <a:lstStyle/>
          <a:p>
            <a:r>
              <a:rPr lang="en-US" smtClean="0"/>
              <a:t>A WEBINAR ON NEP-2020 @ GPREC,KURNOOL</a:t>
            </a:r>
            <a:endParaRPr lang="en-US"/>
          </a:p>
        </p:txBody>
      </p:sp>
    </p:spTree>
    <p:extLst>
      <p:ext uri="{BB962C8B-B14F-4D97-AF65-F5344CB8AC3E}">
        <p14:creationId xmlns:p14="http://schemas.microsoft.com/office/powerpoint/2010/main" val="307962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433098" y="734290"/>
            <a:ext cx="7558501" cy="5011161"/>
          </a:xfrm>
          <a:prstGeom prst="rect">
            <a:avLst/>
          </a:prstGeom>
        </p:spPr>
      </p:pic>
      <p:sp>
        <p:nvSpPr>
          <p:cNvPr id="4" name="Footer Placeholder 3"/>
          <p:cNvSpPr>
            <a:spLocks noGrp="1"/>
          </p:cNvSpPr>
          <p:nvPr>
            <p:ph type="ftr" sz="quarter" idx="11"/>
          </p:nvPr>
        </p:nvSpPr>
        <p:spPr/>
        <p:txBody>
          <a:bodyPr/>
          <a:lstStyle/>
          <a:p>
            <a:r>
              <a:rPr lang="en-US" smtClean="0"/>
              <a:t>A WEBINAR ON NEP-2020 @ GPREC,KURNOOL</a:t>
            </a:r>
            <a:endParaRPr lang="en-US"/>
          </a:p>
        </p:txBody>
      </p:sp>
    </p:spTree>
    <p:extLst>
      <p:ext uri="{BB962C8B-B14F-4D97-AF65-F5344CB8AC3E}">
        <p14:creationId xmlns:p14="http://schemas.microsoft.com/office/powerpoint/2010/main" val="376180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092970" y="398130"/>
            <a:ext cx="10406302" cy="6008357"/>
          </a:xfrm>
          <a:prstGeom prst="rect">
            <a:avLst/>
          </a:prstGeom>
        </p:spPr>
      </p:pic>
      <p:sp>
        <p:nvSpPr>
          <p:cNvPr id="4" name="Footer Placeholder 3"/>
          <p:cNvSpPr>
            <a:spLocks noGrp="1"/>
          </p:cNvSpPr>
          <p:nvPr>
            <p:ph type="ftr" sz="quarter" idx="11"/>
          </p:nvPr>
        </p:nvSpPr>
        <p:spPr/>
        <p:txBody>
          <a:bodyPr/>
          <a:lstStyle/>
          <a:p>
            <a:r>
              <a:rPr lang="en-US" smtClean="0"/>
              <a:t>A WEBINAR ON NEP-2020 @ GPREC,KURNOOL</a:t>
            </a:r>
            <a:endParaRPr lang="en-US"/>
          </a:p>
        </p:txBody>
      </p:sp>
    </p:spTree>
    <p:extLst>
      <p:ext uri="{BB962C8B-B14F-4D97-AF65-F5344CB8AC3E}">
        <p14:creationId xmlns:p14="http://schemas.microsoft.com/office/powerpoint/2010/main" val="2121196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5638" y="839191"/>
            <a:ext cx="8797636" cy="4959927"/>
          </a:xfrm>
        </p:spPr>
        <p:txBody>
          <a:bodyPr>
            <a:normAutofit fontScale="77500" lnSpcReduction="20000"/>
          </a:bodyPr>
          <a:lstStyle/>
          <a:p>
            <a:pPr marL="201168" lvl="1" indent="0" algn="just">
              <a:lnSpc>
                <a:spcPct val="120000"/>
              </a:lnSpc>
              <a:buNone/>
            </a:pPr>
            <a:r>
              <a:rPr lang="en-US" sz="2800" b="1" dirty="0" smtClean="0"/>
              <a:t>1</a:t>
            </a:r>
            <a:r>
              <a:rPr lang="en-US" sz="2800" b="1" dirty="0" smtClean="0">
                <a:solidFill>
                  <a:srgbClr val="FF0000"/>
                </a:solidFill>
              </a:rPr>
              <a:t>.What does Education </a:t>
            </a:r>
            <a:r>
              <a:rPr lang="en-US" sz="2800" b="1" dirty="0">
                <a:solidFill>
                  <a:srgbClr val="FF0000"/>
                </a:solidFill>
              </a:rPr>
              <a:t>P</a:t>
            </a:r>
            <a:r>
              <a:rPr lang="en-US" sz="2800" b="1" dirty="0" smtClean="0">
                <a:solidFill>
                  <a:srgbClr val="FF0000"/>
                </a:solidFill>
              </a:rPr>
              <a:t>olicy mean?</a:t>
            </a:r>
          </a:p>
          <a:p>
            <a:pPr algn="just">
              <a:lnSpc>
                <a:spcPct val="120000"/>
              </a:lnSpc>
              <a:buFont typeface="Wingdings" panose="05000000000000000000" pitchFamily="2" charset="2"/>
              <a:buChar char="Ø"/>
            </a:pPr>
            <a:r>
              <a:rPr lang="en-US" sz="3000" b="1" dirty="0" smtClean="0"/>
              <a:t>Education </a:t>
            </a:r>
            <a:r>
              <a:rPr lang="en-US" sz="3000" b="1" dirty="0"/>
              <a:t>policy</a:t>
            </a:r>
            <a:r>
              <a:rPr lang="en-US" sz="3000" dirty="0"/>
              <a:t> refers to the collection of </a:t>
            </a:r>
            <a:r>
              <a:rPr lang="en-US" sz="3000" dirty="0" smtClean="0"/>
              <a:t>laws and</a:t>
            </a:r>
            <a:r>
              <a:rPr lang="en-US" sz="3000" dirty="0"/>
              <a:t> </a:t>
            </a:r>
            <a:r>
              <a:rPr lang="en-US" sz="3000" b="1" dirty="0"/>
              <a:t>rules</a:t>
            </a:r>
            <a:r>
              <a:rPr lang="en-US" sz="3000" dirty="0"/>
              <a:t> that </a:t>
            </a:r>
            <a:r>
              <a:rPr lang="en-US" sz="3000" dirty="0" smtClean="0"/>
              <a:t>govern </a:t>
            </a:r>
            <a:r>
              <a:rPr lang="en-US" sz="3000" dirty="0"/>
              <a:t>the operation of </a:t>
            </a:r>
            <a:r>
              <a:rPr lang="en-US" sz="3000" b="1" dirty="0"/>
              <a:t>education</a:t>
            </a:r>
            <a:r>
              <a:rPr lang="en-US" sz="3000" dirty="0"/>
              <a:t> systems</a:t>
            </a:r>
            <a:r>
              <a:rPr lang="en-US" dirty="0" smtClean="0"/>
              <a:t>.</a:t>
            </a:r>
          </a:p>
          <a:p>
            <a:pPr marL="0" indent="0" algn="just">
              <a:lnSpc>
                <a:spcPct val="120000"/>
              </a:lnSpc>
              <a:buNone/>
            </a:pPr>
            <a:endParaRPr lang="en-US" sz="2800" b="1" dirty="0" smtClean="0"/>
          </a:p>
          <a:p>
            <a:pPr marL="0" indent="0" algn="just">
              <a:lnSpc>
                <a:spcPct val="120000"/>
              </a:lnSpc>
              <a:buNone/>
            </a:pPr>
            <a:r>
              <a:rPr lang="en-US" sz="2800" b="1" dirty="0" smtClean="0"/>
              <a:t>2.</a:t>
            </a:r>
            <a:r>
              <a:rPr lang="en-US" sz="2800" b="1" dirty="0" smtClean="0">
                <a:solidFill>
                  <a:srgbClr val="FF0000"/>
                </a:solidFill>
              </a:rPr>
              <a:t>Why is it important to study education policy?</a:t>
            </a:r>
            <a:endParaRPr lang="en-US" b="1" dirty="0">
              <a:solidFill>
                <a:srgbClr val="FF0000"/>
              </a:solidFill>
            </a:endParaRPr>
          </a:p>
          <a:p>
            <a:pPr algn="just">
              <a:lnSpc>
                <a:spcPct val="120000"/>
              </a:lnSpc>
              <a:buFont typeface="Wingdings" panose="05000000000000000000" pitchFamily="2" charset="2"/>
              <a:buChar char="Ø"/>
            </a:pPr>
            <a:r>
              <a:rPr lang="en-US" sz="2800" b="1" dirty="0" smtClean="0"/>
              <a:t>Policies</a:t>
            </a:r>
            <a:r>
              <a:rPr lang="en-US" sz="2800" dirty="0"/>
              <a:t> are </a:t>
            </a:r>
            <a:r>
              <a:rPr lang="en-US" sz="2800" b="1" dirty="0"/>
              <a:t>important</a:t>
            </a:r>
            <a:r>
              <a:rPr lang="en-US" sz="2800" dirty="0"/>
              <a:t> because they help a </a:t>
            </a:r>
            <a:r>
              <a:rPr lang="en-US" sz="2800" dirty="0" smtClean="0"/>
              <a:t>school/college to establish</a:t>
            </a:r>
            <a:r>
              <a:rPr lang="en-US" sz="2800" dirty="0"/>
              <a:t> </a:t>
            </a:r>
            <a:r>
              <a:rPr lang="en-US" sz="2800" b="1" dirty="0"/>
              <a:t>rules</a:t>
            </a:r>
            <a:r>
              <a:rPr lang="en-US" sz="2800" dirty="0"/>
              <a:t> and procedures and create standards of quality for learning and safety, as well as expectations and accountability. </a:t>
            </a:r>
          </a:p>
          <a:p>
            <a:pPr algn="just">
              <a:lnSpc>
                <a:spcPct val="120000"/>
              </a:lnSpc>
              <a:buFont typeface="Wingdings" panose="05000000000000000000" pitchFamily="2" charset="2"/>
              <a:buChar char="Ø"/>
            </a:pPr>
            <a:r>
              <a:rPr lang="en-US" sz="2800" dirty="0" smtClean="0"/>
              <a:t>Without EDUCATION POLICY, educational institute </a:t>
            </a:r>
            <a:r>
              <a:rPr lang="en-US" sz="2800" dirty="0"/>
              <a:t>would lack the structure  </a:t>
            </a:r>
            <a:r>
              <a:rPr lang="en-US" sz="2800" dirty="0" smtClean="0"/>
              <a:t>and unable to meet the</a:t>
            </a:r>
            <a:r>
              <a:rPr lang="en-US" sz="2800" dirty="0"/>
              <a:t> needs of students.</a:t>
            </a:r>
          </a:p>
          <a:p>
            <a:pPr algn="just">
              <a:lnSpc>
                <a:spcPct val="120000"/>
              </a:lnSpc>
            </a:pPr>
            <a:endParaRPr lang="en-US" dirty="0"/>
          </a:p>
        </p:txBody>
      </p:sp>
      <p:sp>
        <p:nvSpPr>
          <p:cNvPr id="2" name="Footer Placeholder 1"/>
          <p:cNvSpPr>
            <a:spLocks noGrp="1"/>
          </p:cNvSpPr>
          <p:nvPr>
            <p:ph type="ftr" sz="quarter" idx="11"/>
          </p:nvPr>
        </p:nvSpPr>
        <p:spPr>
          <a:xfrm>
            <a:off x="8659092" y="6218685"/>
            <a:ext cx="3408218" cy="539547"/>
          </a:xfrm>
        </p:spPr>
        <p:txBody>
          <a:bodyPr/>
          <a:lstStyle/>
          <a:p>
            <a:r>
              <a:rPr lang="en-US" sz="1200" b="1" dirty="0" smtClean="0">
                <a:solidFill>
                  <a:srgbClr val="FF0000"/>
                </a:solidFill>
              </a:rPr>
              <a:t>A WEBINAR ON NEP-2020 @ GPREC,KURNOOL</a:t>
            </a:r>
            <a:endParaRPr lang="en-US" sz="1200" b="1" dirty="0">
              <a:solidFill>
                <a:srgbClr val="FF0000"/>
              </a:solidFill>
            </a:endParaRPr>
          </a:p>
        </p:txBody>
      </p:sp>
    </p:spTree>
    <p:extLst>
      <p:ext uri="{BB962C8B-B14F-4D97-AF65-F5344CB8AC3E}">
        <p14:creationId xmlns:p14="http://schemas.microsoft.com/office/powerpoint/2010/main" val="426146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655938" y="554182"/>
            <a:ext cx="7735351" cy="5244306"/>
          </a:xfrm>
          <a:prstGeom prst="rect">
            <a:avLst/>
          </a:prstGeom>
        </p:spPr>
      </p:pic>
      <p:sp>
        <p:nvSpPr>
          <p:cNvPr id="4" name="Footer Placeholder 3"/>
          <p:cNvSpPr>
            <a:spLocks noGrp="1"/>
          </p:cNvSpPr>
          <p:nvPr>
            <p:ph type="ftr" sz="quarter" idx="11"/>
          </p:nvPr>
        </p:nvSpPr>
        <p:spPr/>
        <p:txBody>
          <a:bodyPr/>
          <a:lstStyle/>
          <a:p>
            <a:r>
              <a:rPr lang="en-US" smtClean="0"/>
              <a:t>A WEBINAR ON NEP-2020 @ GPREC,KURNOOL</a:t>
            </a:r>
            <a:endParaRPr lang="en-US"/>
          </a:p>
        </p:txBody>
      </p:sp>
    </p:spTree>
    <p:extLst>
      <p:ext uri="{BB962C8B-B14F-4D97-AF65-F5344CB8AC3E}">
        <p14:creationId xmlns:p14="http://schemas.microsoft.com/office/powerpoint/2010/main" val="75286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568390" y="829253"/>
            <a:ext cx="6799755" cy="4311577"/>
          </a:xfrm>
          <a:prstGeom prst="rect">
            <a:avLst/>
          </a:prstGeom>
        </p:spPr>
      </p:pic>
      <p:sp>
        <p:nvSpPr>
          <p:cNvPr id="4" name="Footer Placeholder 3"/>
          <p:cNvSpPr>
            <a:spLocks noGrp="1"/>
          </p:cNvSpPr>
          <p:nvPr>
            <p:ph type="ftr" sz="quarter" idx="11"/>
          </p:nvPr>
        </p:nvSpPr>
        <p:spPr/>
        <p:txBody>
          <a:bodyPr/>
          <a:lstStyle/>
          <a:p>
            <a:r>
              <a:rPr lang="en-US" smtClean="0"/>
              <a:t>A WEBINAR ON NEP-2020 @ GPREC,KURNOOL</a:t>
            </a:r>
            <a:endParaRPr lang="en-US"/>
          </a:p>
        </p:txBody>
      </p:sp>
    </p:spTree>
    <p:extLst>
      <p:ext uri="{BB962C8B-B14F-4D97-AF65-F5344CB8AC3E}">
        <p14:creationId xmlns:p14="http://schemas.microsoft.com/office/powerpoint/2010/main" val="415027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783771" y="391887"/>
            <a:ext cx="10624458" cy="6176674"/>
          </a:xfrm>
          <a:prstGeom prst="rect">
            <a:avLst/>
          </a:prstGeom>
        </p:spPr>
      </p:pic>
      <p:sp>
        <p:nvSpPr>
          <p:cNvPr id="4" name="Footer Placeholder 3"/>
          <p:cNvSpPr>
            <a:spLocks noGrp="1"/>
          </p:cNvSpPr>
          <p:nvPr>
            <p:ph type="ftr" sz="quarter" idx="11"/>
          </p:nvPr>
        </p:nvSpPr>
        <p:spPr/>
        <p:txBody>
          <a:bodyPr/>
          <a:lstStyle/>
          <a:p>
            <a:r>
              <a:rPr lang="en-US" smtClean="0"/>
              <a:t>A WEBINAR ON NEP-2020 @ GPREC,KURNOOL</a:t>
            </a:r>
            <a:endParaRPr lang="en-US"/>
          </a:p>
        </p:txBody>
      </p:sp>
    </p:spTree>
    <p:extLst>
      <p:ext uri="{BB962C8B-B14F-4D97-AF65-F5344CB8AC3E}">
        <p14:creationId xmlns:p14="http://schemas.microsoft.com/office/powerpoint/2010/main" val="218506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943429" y="377371"/>
            <a:ext cx="10290628" cy="5805715"/>
          </a:xfrm>
          <a:prstGeom prst="rect">
            <a:avLst/>
          </a:prstGeom>
        </p:spPr>
      </p:pic>
      <p:sp>
        <p:nvSpPr>
          <p:cNvPr id="4" name="Footer Placeholder 3"/>
          <p:cNvSpPr>
            <a:spLocks noGrp="1"/>
          </p:cNvSpPr>
          <p:nvPr>
            <p:ph type="ftr" sz="quarter" idx="11"/>
          </p:nvPr>
        </p:nvSpPr>
        <p:spPr/>
        <p:txBody>
          <a:bodyPr/>
          <a:lstStyle/>
          <a:p>
            <a:r>
              <a:rPr lang="en-US" smtClean="0"/>
              <a:t>A WEBINAR ON NEP-2020 @ GPREC,KURNOOL</a:t>
            </a:r>
            <a:endParaRPr lang="en-US"/>
          </a:p>
        </p:txBody>
      </p:sp>
    </p:spTree>
    <p:extLst>
      <p:ext uri="{BB962C8B-B14F-4D97-AF65-F5344CB8AC3E}">
        <p14:creationId xmlns:p14="http://schemas.microsoft.com/office/powerpoint/2010/main" val="27613957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914400" y="275771"/>
            <a:ext cx="9463314" cy="6130716"/>
          </a:xfrm>
          <a:prstGeom prst="rect">
            <a:avLst/>
          </a:prstGeom>
        </p:spPr>
      </p:pic>
      <p:sp>
        <p:nvSpPr>
          <p:cNvPr id="4" name="Footer Placeholder 3"/>
          <p:cNvSpPr>
            <a:spLocks noGrp="1"/>
          </p:cNvSpPr>
          <p:nvPr>
            <p:ph type="ftr" sz="quarter" idx="11"/>
          </p:nvPr>
        </p:nvSpPr>
        <p:spPr/>
        <p:txBody>
          <a:bodyPr/>
          <a:lstStyle/>
          <a:p>
            <a:r>
              <a:rPr lang="en-US" smtClean="0"/>
              <a:t>A WEBINAR ON NEP-2020 @ GPREC,KURNOOL</a:t>
            </a:r>
            <a:endParaRPr lang="en-US"/>
          </a:p>
        </p:txBody>
      </p:sp>
    </p:spTree>
    <p:extLst>
      <p:ext uri="{BB962C8B-B14F-4D97-AF65-F5344CB8AC3E}">
        <p14:creationId xmlns:p14="http://schemas.microsoft.com/office/powerpoint/2010/main" val="21947816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89709"/>
          </a:xfrm>
        </p:spPr>
        <p:txBody>
          <a:bodyPr/>
          <a:lstStyle/>
          <a:p>
            <a:r>
              <a:rPr lang="en-US" dirty="0" smtClean="0"/>
              <a:t>NEW INSTITUTIONAL ARCHITECTURE</a:t>
            </a:r>
            <a:endParaRPr lang="en-US" dirty="0"/>
          </a:p>
        </p:txBody>
      </p:sp>
      <p:sp>
        <p:nvSpPr>
          <p:cNvPr id="3" name="Content Placeholder 2"/>
          <p:cNvSpPr>
            <a:spLocks noGrp="1"/>
          </p:cNvSpPr>
          <p:nvPr>
            <p:ph idx="1"/>
          </p:nvPr>
        </p:nvSpPr>
        <p:spPr>
          <a:xfrm>
            <a:off x="677334" y="1901306"/>
            <a:ext cx="9134323" cy="4322618"/>
          </a:xfrm>
        </p:spPr>
        <p:txBody>
          <a:bodyPr>
            <a:noAutofit/>
          </a:bodyPr>
          <a:lstStyle/>
          <a:p>
            <a:pPr algn="just" fontAlgn="base"/>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main thrust of this policy in higher education is to end the fragmentation of higher education by transforming higher education institutions into large multidisciplinary universities, colleges, and HEI clusters, each of which will aim to have 3,000 or more students.</a:t>
            </a:r>
          </a:p>
          <a:p>
            <a:pPr algn="just"/>
            <a:r>
              <a:rPr lang="en-US" sz="2400" dirty="0" smtClean="0">
                <a:latin typeface="Times New Roman" panose="02020603050405020304" pitchFamily="18" charset="0"/>
                <a:cs typeface="Times New Roman" panose="02020603050405020304" pitchFamily="18" charset="0"/>
              </a:rPr>
              <a:t>It </a:t>
            </a:r>
            <a:r>
              <a:rPr lang="en-US" sz="2400" dirty="0">
                <a:latin typeface="Times New Roman" panose="02020603050405020304" pitchFamily="18" charset="0"/>
                <a:cs typeface="Times New Roman" panose="02020603050405020304" pitchFamily="18" charset="0"/>
              </a:rPr>
              <a:t>is envisioned that over a period of time all existing HEIs and new HEIs will evolve into </a:t>
            </a:r>
            <a:r>
              <a:rPr lang="en-US" sz="2400" dirty="0">
                <a:solidFill>
                  <a:srgbClr val="F5691B"/>
                </a:solidFill>
                <a:latin typeface="Times New Roman" panose="02020603050405020304" pitchFamily="18" charset="0"/>
                <a:cs typeface="Times New Roman" panose="02020603050405020304" pitchFamily="18" charset="0"/>
              </a:rPr>
              <a:t>research-intensive universities (RUs), teaching universities (TUs), </a:t>
            </a:r>
            <a:r>
              <a:rPr lang="en-US" sz="2400" dirty="0">
                <a:latin typeface="Times New Roman" panose="02020603050405020304" pitchFamily="18" charset="0"/>
                <a:cs typeface="Times New Roman" panose="02020603050405020304" pitchFamily="18" charset="0"/>
              </a:rPr>
              <a:t>and </a:t>
            </a:r>
            <a:r>
              <a:rPr lang="en-US" sz="2400" u="sng" dirty="0">
                <a:solidFill>
                  <a:srgbClr val="F5691B"/>
                </a:solidFill>
                <a:latin typeface="Times New Roman" panose="02020603050405020304" pitchFamily="18" charset="0"/>
                <a:cs typeface="Times New Roman" panose="02020603050405020304" pitchFamily="18" charset="0"/>
              </a:rPr>
              <a:t>autonomous degree-granting colleges (ACs</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This </a:t>
            </a:r>
            <a:r>
              <a:rPr lang="en-US" sz="2400" dirty="0">
                <a:latin typeface="Times New Roman" panose="02020603050405020304" pitchFamily="18" charset="0"/>
                <a:cs typeface="Times New Roman" panose="02020603050405020304" pitchFamily="18" charset="0"/>
              </a:rPr>
              <a:t>would require mapping existing HEIs in a </a:t>
            </a:r>
            <a:r>
              <a:rPr lang="en-US" sz="2400" dirty="0" err="1">
                <a:latin typeface="Times New Roman" panose="02020603050405020304" pitchFamily="18" charset="0"/>
                <a:cs typeface="Times New Roman" panose="02020603050405020304" pitchFamily="18" charset="0"/>
              </a:rPr>
              <a:t>rationalised</a:t>
            </a:r>
            <a:r>
              <a:rPr lang="en-US" sz="2400" dirty="0">
                <a:latin typeface="Times New Roman" panose="02020603050405020304" pitchFamily="18" charset="0"/>
                <a:cs typeface="Times New Roman" panose="02020603050405020304" pitchFamily="18" charset="0"/>
              </a:rPr>
              <a:t> manner to achieve the new institutional architecture </a:t>
            </a:r>
            <a:r>
              <a:rPr lang="en-US" sz="2400" dirty="0" smtClean="0">
                <a:latin typeface="Times New Roman" panose="02020603050405020304" pitchFamily="18" charset="0"/>
                <a:cs typeface="Times New Roman" panose="02020603050405020304" pitchFamily="18" charset="0"/>
              </a:rPr>
              <a:t>for higher education</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dirty="0" smtClean="0"/>
              <a:t>A WEBINAR ON NEP-2020 @ GPREC,KURNOOL</a:t>
            </a:r>
            <a:endParaRPr lang="en-US" dirty="0"/>
          </a:p>
        </p:txBody>
      </p:sp>
    </p:spTree>
    <p:extLst>
      <p:ext uri="{BB962C8B-B14F-4D97-AF65-F5344CB8AC3E}">
        <p14:creationId xmlns:p14="http://schemas.microsoft.com/office/powerpoint/2010/main" val="308378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360218" y="257224"/>
            <a:ext cx="11277600" cy="6434521"/>
          </a:xfrm>
          <a:prstGeom prst="rect">
            <a:avLst/>
          </a:prstGeom>
        </p:spPr>
      </p:pic>
      <p:sp>
        <p:nvSpPr>
          <p:cNvPr id="2" name="Footer Placeholder 1"/>
          <p:cNvSpPr>
            <a:spLocks noGrp="1"/>
          </p:cNvSpPr>
          <p:nvPr>
            <p:ph type="ftr" sz="quarter" idx="11"/>
          </p:nvPr>
        </p:nvSpPr>
        <p:spPr/>
        <p:txBody>
          <a:bodyPr/>
          <a:lstStyle/>
          <a:p>
            <a:r>
              <a:rPr lang="en-US" smtClean="0"/>
              <a:t>A WEBINAR ON NEP-2020 @ GPREC,KURNOOL</a:t>
            </a:r>
            <a:endParaRPr lang="en-US"/>
          </a:p>
        </p:txBody>
      </p:sp>
    </p:spTree>
    <p:extLst>
      <p:ext uri="{BB962C8B-B14F-4D97-AF65-F5344CB8AC3E}">
        <p14:creationId xmlns:p14="http://schemas.microsoft.com/office/powerpoint/2010/main" val="22327772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420558" y="443345"/>
            <a:ext cx="11314242" cy="5791199"/>
          </a:xfrm>
          <a:prstGeom prst="rect">
            <a:avLst/>
          </a:prstGeom>
        </p:spPr>
      </p:pic>
      <p:sp>
        <p:nvSpPr>
          <p:cNvPr id="2" name="Footer Placeholder 1"/>
          <p:cNvSpPr>
            <a:spLocks noGrp="1"/>
          </p:cNvSpPr>
          <p:nvPr>
            <p:ph type="ftr" sz="quarter" idx="11"/>
          </p:nvPr>
        </p:nvSpPr>
        <p:spPr/>
        <p:txBody>
          <a:bodyPr/>
          <a:lstStyle/>
          <a:p>
            <a:r>
              <a:rPr lang="en-US" smtClean="0"/>
              <a:t>A WEBINAR ON NEP-2020 @ GPREC,KURNOOL</a:t>
            </a:r>
            <a:endParaRPr lang="en-US"/>
          </a:p>
        </p:txBody>
      </p:sp>
    </p:spTree>
    <p:extLst>
      <p:ext uri="{BB962C8B-B14F-4D97-AF65-F5344CB8AC3E}">
        <p14:creationId xmlns:p14="http://schemas.microsoft.com/office/powerpoint/2010/main" val="41148733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5508" y="166255"/>
            <a:ext cx="11825547" cy="6470072"/>
          </a:xfrm>
          <a:prstGeom prst="rect">
            <a:avLst/>
          </a:prstGeom>
        </p:spPr>
      </p:pic>
      <p:sp>
        <p:nvSpPr>
          <p:cNvPr id="2" name="Footer Placeholder 1"/>
          <p:cNvSpPr>
            <a:spLocks noGrp="1"/>
          </p:cNvSpPr>
          <p:nvPr>
            <p:ph type="ftr" sz="quarter" idx="11"/>
          </p:nvPr>
        </p:nvSpPr>
        <p:spPr/>
        <p:txBody>
          <a:bodyPr/>
          <a:lstStyle/>
          <a:p>
            <a:r>
              <a:rPr lang="en-US" smtClean="0"/>
              <a:t>A WEBINAR ON NEP-2020 @ GPREC,KURNOOL</a:t>
            </a:r>
            <a:endParaRPr lang="en-US"/>
          </a:p>
        </p:txBody>
      </p:sp>
    </p:spTree>
    <p:extLst>
      <p:ext uri="{BB962C8B-B14F-4D97-AF65-F5344CB8AC3E}">
        <p14:creationId xmlns:p14="http://schemas.microsoft.com/office/powerpoint/2010/main" val="14336679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14827" y="360218"/>
            <a:ext cx="11392264" cy="6109855"/>
          </a:xfrm>
          <a:prstGeom prst="rect">
            <a:avLst/>
          </a:prstGeom>
        </p:spPr>
      </p:pic>
      <p:sp>
        <p:nvSpPr>
          <p:cNvPr id="2" name="Footer Placeholder 1"/>
          <p:cNvSpPr>
            <a:spLocks noGrp="1"/>
          </p:cNvSpPr>
          <p:nvPr>
            <p:ph type="ftr" sz="quarter" idx="11"/>
          </p:nvPr>
        </p:nvSpPr>
        <p:spPr/>
        <p:txBody>
          <a:bodyPr/>
          <a:lstStyle/>
          <a:p>
            <a:r>
              <a:rPr lang="en-US" smtClean="0"/>
              <a:t>A WEBINAR ON NEP-2020 @ GPREC,KURNOOL</a:t>
            </a:r>
            <a:endParaRPr lang="en-US"/>
          </a:p>
        </p:txBody>
      </p:sp>
    </p:spTree>
    <p:extLst>
      <p:ext uri="{BB962C8B-B14F-4D97-AF65-F5344CB8AC3E}">
        <p14:creationId xmlns:p14="http://schemas.microsoft.com/office/powerpoint/2010/main" val="1345147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65018"/>
            <a:ext cx="9137073" cy="5278582"/>
          </a:xfrm>
        </p:spPr>
        <p:txBody>
          <a:bodyPr>
            <a:noAutofit/>
          </a:bodyPr>
          <a:lstStyle/>
          <a:p>
            <a:pPr marL="0" indent="0">
              <a:buNone/>
            </a:pPr>
            <a:r>
              <a:rPr lang="en-US" sz="2400" b="1" dirty="0" smtClean="0">
                <a:latin typeface="Times New Roman" panose="02020603050405020304" pitchFamily="18" charset="0"/>
                <a:cs typeface="Times New Roman" panose="02020603050405020304" pitchFamily="18" charset="0"/>
              </a:rPr>
              <a:t>3.</a:t>
            </a:r>
            <a:r>
              <a:rPr lang="en-US" sz="2800" b="1" dirty="0" smtClean="0">
                <a:solidFill>
                  <a:srgbClr val="FF0000"/>
                </a:solidFill>
                <a:latin typeface="Times New Roman" panose="02020603050405020304" pitchFamily="18" charset="0"/>
                <a:cs typeface="Times New Roman" panose="02020603050405020304" pitchFamily="18" charset="0"/>
              </a:rPr>
              <a:t>What is the role of policy in education?</a:t>
            </a:r>
          </a:p>
          <a:p>
            <a:pPr algn="just">
              <a:buFont typeface="Wingdings" panose="05000000000000000000" pitchFamily="2" charset="2"/>
              <a:buChar char="Ø"/>
            </a:pPr>
            <a:r>
              <a:rPr lang="en-US" sz="2400" b="1" dirty="0" smtClean="0">
                <a:latin typeface="Times New Roman" panose="02020603050405020304" pitchFamily="18" charset="0"/>
                <a:cs typeface="Times New Roman" panose="02020603050405020304" pitchFamily="18" charset="0"/>
              </a:rPr>
              <a:t>Policies</a:t>
            </a:r>
            <a:r>
              <a:rPr lang="en-US" sz="2400" dirty="0">
                <a:latin typeface="Times New Roman" panose="02020603050405020304" pitchFamily="18" charset="0"/>
                <a:cs typeface="Times New Roman" panose="02020603050405020304" pitchFamily="18" charset="0"/>
              </a:rPr>
              <a:t> are important because they help a </a:t>
            </a:r>
            <a:r>
              <a:rPr lang="en-US" sz="2400" b="1" dirty="0" smtClean="0">
                <a:latin typeface="Times New Roman" panose="02020603050405020304" pitchFamily="18" charset="0"/>
                <a:cs typeface="Times New Roman" panose="02020603050405020304" pitchFamily="18" charset="0"/>
              </a:rPr>
              <a:t>school/college </a:t>
            </a:r>
            <a:r>
              <a:rPr lang="en-US" sz="2400" dirty="0" smtClean="0">
                <a:latin typeface="Times New Roman" panose="02020603050405020304" pitchFamily="18" charset="0"/>
                <a:cs typeface="Times New Roman" panose="02020603050405020304" pitchFamily="18" charset="0"/>
              </a:rPr>
              <a:t>to</a:t>
            </a:r>
            <a:r>
              <a:rPr lang="en-US" sz="2400" dirty="0">
                <a:latin typeface="Times New Roman" panose="02020603050405020304" pitchFamily="18" charset="0"/>
                <a:cs typeface="Times New Roman" panose="02020603050405020304" pitchFamily="18" charset="0"/>
              </a:rPr>
              <a:t> establish </a:t>
            </a:r>
            <a:r>
              <a:rPr lang="en-US" sz="2400" b="1" dirty="0">
                <a:latin typeface="Times New Roman" panose="02020603050405020304" pitchFamily="18" charset="0"/>
                <a:cs typeface="Times New Roman" panose="02020603050405020304" pitchFamily="18" charset="0"/>
              </a:rPr>
              <a:t>rules</a:t>
            </a:r>
            <a:r>
              <a:rPr lang="en-US" sz="2400" dirty="0">
                <a:latin typeface="Times New Roman" panose="02020603050405020304" pitchFamily="18" charset="0"/>
                <a:cs typeface="Times New Roman" panose="02020603050405020304" pitchFamily="18" charset="0"/>
              </a:rPr>
              <a:t> and procedures in order to </a:t>
            </a:r>
            <a:r>
              <a:rPr lang="en-US" sz="2400" b="1" dirty="0">
                <a:latin typeface="Times New Roman" panose="02020603050405020304" pitchFamily="18" charset="0"/>
                <a:cs typeface="Times New Roman" panose="02020603050405020304" pitchFamily="18" charset="0"/>
              </a:rPr>
              <a:t>function</a:t>
            </a:r>
            <a:r>
              <a:rPr lang="en-US" sz="2400" dirty="0">
                <a:latin typeface="Times New Roman" panose="02020603050405020304" pitchFamily="18" charset="0"/>
                <a:cs typeface="Times New Roman" panose="02020603050405020304" pitchFamily="18" charset="0"/>
              </a:rPr>
              <a:t> effectively and ensure everyone is connected. </a:t>
            </a:r>
            <a:endParaRPr lang="en-US" sz="24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400" b="1" dirty="0" smtClean="0">
                <a:latin typeface="Times New Roman" panose="02020603050405020304" pitchFamily="18" charset="0"/>
                <a:cs typeface="Times New Roman" panose="02020603050405020304" pitchFamily="18" charset="0"/>
              </a:rPr>
              <a:t>Schools</a:t>
            </a:r>
            <a:r>
              <a:rPr lang="en-US" sz="2400" dirty="0" smtClean="0">
                <a:latin typeface="Times New Roman" panose="02020603050405020304" pitchFamily="18" charset="0"/>
                <a:cs typeface="Times New Roman" panose="02020603050405020304" pitchFamily="18" charset="0"/>
              </a:rPr>
              <a:t>/Colleges </a:t>
            </a:r>
            <a:r>
              <a:rPr lang="en-US" sz="2400" dirty="0">
                <a:latin typeface="Times New Roman" panose="02020603050405020304" pitchFamily="18" charset="0"/>
                <a:cs typeface="Times New Roman" panose="02020603050405020304" pitchFamily="18" charset="0"/>
              </a:rPr>
              <a:t>create standards of quality for learning and safety, as well as expectations and </a:t>
            </a:r>
            <a:r>
              <a:rPr lang="en-US" sz="2400" dirty="0" smtClean="0">
                <a:latin typeface="Times New Roman" panose="02020603050405020304" pitchFamily="18" charset="0"/>
                <a:cs typeface="Times New Roman" panose="02020603050405020304" pitchFamily="18" charset="0"/>
              </a:rPr>
              <a:t>accountability</a:t>
            </a:r>
          </a:p>
          <a:p>
            <a:pPr marL="0" indent="0" algn="just">
              <a:buNone/>
            </a:pPr>
            <a:r>
              <a:rPr lang="en-US" sz="2400" b="1" dirty="0" smtClean="0">
                <a:solidFill>
                  <a:srgbClr val="FF0000"/>
                </a:solidFill>
                <a:latin typeface="Times New Roman" panose="02020603050405020304" pitchFamily="18" charset="0"/>
                <a:cs typeface="Times New Roman" panose="02020603050405020304" pitchFamily="18" charset="0"/>
              </a:rPr>
              <a:t>4. </a:t>
            </a:r>
            <a:r>
              <a:rPr lang="en-US" sz="2800" b="1" dirty="0">
                <a:solidFill>
                  <a:srgbClr val="FF0000"/>
                </a:solidFill>
                <a:latin typeface="Times New Roman" panose="02020603050405020304" pitchFamily="18" charset="0"/>
                <a:cs typeface="Times New Roman" panose="02020603050405020304" pitchFamily="18" charset="0"/>
              </a:rPr>
              <a:t>W</a:t>
            </a:r>
            <a:r>
              <a:rPr lang="en-US" sz="2800" b="1" dirty="0" smtClean="0">
                <a:solidFill>
                  <a:srgbClr val="FF0000"/>
                </a:solidFill>
                <a:latin typeface="Times New Roman" panose="02020603050405020304" pitchFamily="18" charset="0"/>
                <a:cs typeface="Times New Roman" panose="02020603050405020304" pitchFamily="18" charset="0"/>
              </a:rPr>
              <a:t>hat are the features of educational policy?</a:t>
            </a:r>
          </a:p>
          <a:p>
            <a:pPr algn="just">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main characteristics reviewed are problems caused by the </a:t>
            </a:r>
            <a:r>
              <a:rPr lang="en-US" sz="2400" b="1" dirty="0">
                <a:latin typeface="Times New Roman" panose="02020603050405020304" pitchFamily="18" charset="0"/>
                <a:cs typeface="Times New Roman" panose="02020603050405020304" pitchFamily="18" charset="0"/>
              </a:rPr>
              <a:t>intangibility</a:t>
            </a:r>
            <a:r>
              <a:rPr lang="en-US" sz="2400" dirty="0">
                <a:latin typeface="Times New Roman" panose="02020603050405020304" pitchFamily="18" charset="0"/>
                <a:cs typeface="Times New Roman" panose="02020603050405020304" pitchFamily="18" charset="0"/>
              </a:rPr>
              <a:t> of many educational </a:t>
            </a:r>
            <a:r>
              <a:rPr lang="en-US" sz="2400" dirty="0" smtClean="0">
                <a:latin typeface="Times New Roman" panose="02020603050405020304" pitchFamily="18" charset="0"/>
                <a:cs typeface="Times New Roman" panose="02020603050405020304" pitchFamily="18" charset="0"/>
              </a:rPr>
              <a:t>goals</a:t>
            </a:r>
            <a:r>
              <a:rPr lang="en-US" sz="2400" dirty="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inconsistency of educational goals; priority ordering of goals and weighting of educational goals; and the cost of goals.</a:t>
            </a: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US" smtClean="0"/>
              <a:t>A WEBINAR ON NEP-2020 @ GPREC,KURNOOL</a:t>
            </a:r>
            <a:endParaRPr lang="en-US"/>
          </a:p>
        </p:txBody>
      </p:sp>
    </p:spTree>
    <p:extLst>
      <p:ext uri="{BB962C8B-B14F-4D97-AF65-F5344CB8AC3E}">
        <p14:creationId xmlns:p14="http://schemas.microsoft.com/office/powerpoint/2010/main" val="203755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18656" y="156028"/>
            <a:ext cx="11374580" cy="6286336"/>
          </a:xfrm>
          <a:prstGeom prst="rect">
            <a:avLst/>
          </a:prstGeom>
        </p:spPr>
      </p:pic>
      <p:sp>
        <p:nvSpPr>
          <p:cNvPr id="2" name="Footer Placeholder 1"/>
          <p:cNvSpPr>
            <a:spLocks noGrp="1"/>
          </p:cNvSpPr>
          <p:nvPr>
            <p:ph type="ftr" sz="quarter" idx="11"/>
          </p:nvPr>
        </p:nvSpPr>
        <p:spPr/>
        <p:txBody>
          <a:bodyPr/>
          <a:lstStyle/>
          <a:p>
            <a:r>
              <a:rPr lang="en-US" smtClean="0"/>
              <a:t>A WEBINAR ON NEP-2020 @ GPREC,KURNOOL</a:t>
            </a:r>
            <a:endParaRPr lang="en-US"/>
          </a:p>
        </p:txBody>
      </p:sp>
    </p:spTree>
    <p:extLst>
      <p:ext uri="{BB962C8B-B14F-4D97-AF65-F5344CB8AC3E}">
        <p14:creationId xmlns:p14="http://schemas.microsoft.com/office/powerpoint/2010/main" val="13715369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24168" y="2160588"/>
            <a:ext cx="6903701" cy="3881437"/>
          </a:xfrm>
          <a:prstGeom prst="rect">
            <a:avLst/>
          </a:prstGeom>
        </p:spPr>
      </p:pic>
      <p:sp>
        <p:nvSpPr>
          <p:cNvPr id="2" name="Rectangle 1"/>
          <p:cNvSpPr/>
          <p:nvPr/>
        </p:nvSpPr>
        <p:spPr>
          <a:xfrm>
            <a:off x="1330035" y="614525"/>
            <a:ext cx="9961420" cy="1384995"/>
          </a:xfrm>
          <a:prstGeom prst="rect">
            <a:avLst/>
          </a:prstGeom>
        </p:spPr>
        <p:txBody>
          <a:bodyPr wrap="square">
            <a:spAutoFit/>
          </a:bodyPr>
          <a:lstStyle/>
          <a:p>
            <a:pPr marL="342900" lvl="0" indent="-342900" algn="just">
              <a:buFont typeface="Wingdings" panose="05000000000000000000" pitchFamily="2" charset="2"/>
              <a:buChar char="Ø"/>
            </a:pPr>
            <a:r>
              <a:rPr lang="en-US" sz="2800" dirty="0" smtClean="0">
                <a:solidFill>
                  <a:srgbClr val="0070C0"/>
                </a:solidFill>
              </a:rPr>
              <a:t>The Centre and the States will work together to increase the public investment in Education sector to reach 6 per cent of GDP at the earliest.</a:t>
            </a:r>
            <a:endParaRPr lang="en-US" sz="2800" dirty="0">
              <a:solidFill>
                <a:srgbClr val="0070C0"/>
              </a:solidFill>
            </a:endParaRPr>
          </a:p>
        </p:txBody>
      </p:sp>
      <p:sp>
        <p:nvSpPr>
          <p:cNvPr id="3" name="Footer Placeholder 2"/>
          <p:cNvSpPr>
            <a:spLocks noGrp="1"/>
          </p:cNvSpPr>
          <p:nvPr>
            <p:ph type="ftr" sz="quarter" idx="11"/>
          </p:nvPr>
        </p:nvSpPr>
        <p:spPr/>
        <p:txBody>
          <a:bodyPr/>
          <a:lstStyle/>
          <a:p>
            <a:r>
              <a:rPr lang="en-US" smtClean="0"/>
              <a:t>A WEBINAR ON NEP-2020 @ GPREC,KURNOOL</a:t>
            </a:r>
            <a:endParaRPr lang="en-US"/>
          </a:p>
        </p:txBody>
      </p:sp>
    </p:spTree>
    <p:extLst>
      <p:ext uri="{BB962C8B-B14F-4D97-AF65-F5344CB8AC3E}">
        <p14:creationId xmlns:p14="http://schemas.microsoft.com/office/powerpoint/2010/main" val="193192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Advantages of New Education Policy 2020</a:t>
            </a:r>
            <a:br>
              <a:rPr lang="en-US" sz="3200" b="1" dirty="0" smtClean="0"/>
            </a:br>
            <a:endParaRPr lang="en-US" sz="3200" dirty="0"/>
          </a:p>
        </p:txBody>
      </p:sp>
      <p:sp>
        <p:nvSpPr>
          <p:cNvPr id="3" name="Content Placeholder 2"/>
          <p:cNvSpPr>
            <a:spLocks noGrp="1"/>
          </p:cNvSpPr>
          <p:nvPr>
            <p:ph idx="1"/>
          </p:nvPr>
        </p:nvSpPr>
        <p:spPr>
          <a:xfrm>
            <a:off x="394854" y="1270000"/>
            <a:ext cx="10515600" cy="5140037"/>
          </a:xfrm>
        </p:spPr>
        <p:txBody>
          <a:bodyPr>
            <a:noAutofit/>
          </a:bodyPr>
          <a:lstStyle/>
          <a:p>
            <a:pPr algn="just" fontAlgn="base">
              <a:lnSpc>
                <a:spcPct val="100000"/>
              </a:lnSpc>
            </a:pPr>
            <a:r>
              <a:rPr lang="en-US" sz="2400" dirty="0" smtClean="0">
                <a:solidFill>
                  <a:srgbClr val="F5691B"/>
                </a:solidFill>
                <a:latin typeface="Times New Roman" panose="02020603050405020304" pitchFamily="18" charset="0"/>
                <a:cs typeface="Times New Roman" panose="02020603050405020304" pitchFamily="18" charset="0"/>
              </a:rPr>
              <a:t>The </a:t>
            </a:r>
            <a:r>
              <a:rPr lang="en-US" sz="2400" dirty="0">
                <a:solidFill>
                  <a:srgbClr val="F5691B"/>
                </a:solidFill>
                <a:latin typeface="Times New Roman" panose="02020603050405020304" pitchFamily="18" charset="0"/>
                <a:cs typeface="Times New Roman" panose="02020603050405020304" pitchFamily="18" charset="0"/>
              </a:rPr>
              <a:t>Government aims to make schooling available to everyone with the help of NEP </a:t>
            </a:r>
            <a:r>
              <a:rPr lang="en-US" sz="2400" dirty="0" smtClean="0">
                <a:solidFill>
                  <a:srgbClr val="F5691B"/>
                </a:solidFill>
                <a:latin typeface="Times New Roman" panose="02020603050405020304" pitchFamily="18" charset="0"/>
                <a:cs typeface="Times New Roman" panose="02020603050405020304" pitchFamily="18" charset="0"/>
              </a:rPr>
              <a:t>2020.</a:t>
            </a:r>
          </a:p>
          <a:p>
            <a:pPr algn="just" fontAlgn="base">
              <a:lnSpc>
                <a:spcPct val="100000"/>
              </a:lnSpc>
            </a:pPr>
            <a:r>
              <a:rPr lang="en-US" sz="2400" dirty="0" smtClean="0">
                <a:solidFill>
                  <a:srgbClr val="F5691B"/>
                </a:solidFill>
                <a:latin typeface="Times New Roman" panose="02020603050405020304" pitchFamily="18" charset="0"/>
                <a:cs typeface="Times New Roman" panose="02020603050405020304" pitchFamily="18" charset="0"/>
              </a:rPr>
              <a:t>Approximately </a:t>
            </a:r>
            <a:r>
              <a:rPr lang="en-US" sz="2400" dirty="0">
                <a:solidFill>
                  <a:srgbClr val="F5691B"/>
                </a:solidFill>
                <a:latin typeface="Times New Roman" panose="02020603050405020304" pitchFamily="18" charset="0"/>
                <a:cs typeface="Times New Roman" panose="02020603050405020304" pitchFamily="18" charset="0"/>
              </a:rPr>
              <a:t>two crore school students will be able to come back to educational institutes through this new </a:t>
            </a:r>
            <a:r>
              <a:rPr lang="en-US" sz="2400" dirty="0" smtClean="0">
                <a:solidFill>
                  <a:srgbClr val="F5691B"/>
                </a:solidFill>
                <a:latin typeface="Times New Roman" panose="02020603050405020304" pitchFamily="18" charset="0"/>
                <a:cs typeface="Times New Roman" panose="02020603050405020304" pitchFamily="18" charset="0"/>
              </a:rPr>
              <a:t>approach.</a:t>
            </a:r>
          </a:p>
          <a:p>
            <a:pPr algn="just" fontAlgn="base">
              <a:lnSpc>
                <a:spcPct val="100000"/>
              </a:lnSpc>
            </a:pPr>
            <a:r>
              <a:rPr lang="en-US" sz="2400" dirty="0" smtClean="0">
                <a:solidFill>
                  <a:srgbClr val="0070C0"/>
                </a:solidFill>
                <a:latin typeface="Times New Roman" panose="02020603050405020304" pitchFamily="18" charset="0"/>
                <a:cs typeface="Times New Roman" panose="02020603050405020304" pitchFamily="18" charset="0"/>
              </a:rPr>
              <a:t>For </a:t>
            </a:r>
            <a:r>
              <a:rPr lang="en-US" sz="2400" dirty="0">
                <a:solidFill>
                  <a:srgbClr val="0070C0"/>
                </a:solidFill>
                <a:latin typeface="Times New Roman" panose="02020603050405020304" pitchFamily="18" charset="0"/>
                <a:cs typeface="Times New Roman" panose="02020603050405020304" pitchFamily="18" charset="0"/>
              </a:rPr>
              <a:t>children up to the age of 8, a National Curricular and Pedagogical Framework for Early Childhood Care and Education will be designed and developed by </a:t>
            </a:r>
            <a:r>
              <a:rPr lang="en-US" sz="2400" dirty="0" smtClean="0">
                <a:solidFill>
                  <a:srgbClr val="0070C0"/>
                </a:solidFill>
                <a:latin typeface="Times New Roman" panose="02020603050405020304" pitchFamily="18" charset="0"/>
                <a:cs typeface="Times New Roman" panose="02020603050405020304" pitchFamily="18" charset="0"/>
              </a:rPr>
              <a:t>NCERT.</a:t>
            </a:r>
          </a:p>
          <a:p>
            <a:pPr algn="just" fontAlgn="base">
              <a:lnSpc>
                <a:spcPct val="100000"/>
              </a:lnSpc>
            </a:pPr>
            <a:r>
              <a:rPr lang="en-US" sz="2400" dirty="0" smtClean="0">
                <a:solidFill>
                  <a:srgbClr val="0070C0"/>
                </a:solidFill>
                <a:latin typeface="Times New Roman" panose="02020603050405020304" pitchFamily="18" charset="0"/>
                <a:cs typeface="Times New Roman" panose="02020603050405020304" pitchFamily="18" charset="0"/>
              </a:rPr>
              <a:t>One </a:t>
            </a:r>
            <a:r>
              <a:rPr lang="en-US" sz="2400" dirty="0">
                <a:solidFill>
                  <a:srgbClr val="0070C0"/>
                </a:solidFill>
                <a:latin typeface="Times New Roman" panose="02020603050405020304" pitchFamily="18" charset="0"/>
                <a:cs typeface="Times New Roman" panose="02020603050405020304" pitchFamily="18" charset="0"/>
              </a:rPr>
              <a:t>of the merits of NEP 2020 is the formation of National Book promotion Policy in </a:t>
            </a:r>
            <a:r>
              <a:rPr lang="en-US" sz="2400" dirty="0" smtClean="0">
                <a:solidFill>
                  <a:srgbClr val="0070C0"/>
                </a:solidFill>
                <a:latin typeface="Times New Roman" panose="02020603050405020304" pitchFamily="18" charset="0"/>
                <a:cs typeface="Times New Roman" panose="02020603050405020304" pitchFamily="18" charset="0"/>
              </a:rPr>
              <a:t>India.</a:t>
            </a:r>
          </a:p>
          <a:p>
            <a:pPr algn="just" fontAlgn="base">
              <a:lnSpc>
                <a:spcPct val="100000"/>
              </a:lnSpc>
            </a:pPr>
            <a:r>
              <a:rPr lang="en-US" sz="2400" dirty="0" smtClean="0">
                <a:solidFill>
                  <a:schemeClr val="accent5">
                    <a:lumMod val="75000"/>
                  </a:schemeClr>
                </a:solidFill>
                <a:latin typeface="Times New Roman" panose="02020603050405020304" pitchFamily="18" charset="0"/>
                <a:cs typeface="Times New Roman" panose="02020603050405020304" pitchFamily="18" charset="0"/>
              </a:rPr>
              <a:t>Appropriate </a:t>
            </a:r>
            <a:r>
              <a:rPr lang="en-US" sz="2400" dirty="0">
                <a:solidFill>
                  <a:schemeClr val="accent5">
                    <a:lumMod val="75000"/>
                  </a:schemeClr>
                </a:solidFill>
                <a:latin typeface="Times New Roman" panose="02020603050405020304" pitchFamily="18" charset="0"/>
                <a:cs typeface="Times New Roman" panose="02020603050405020304" pitchFamily="18" charset="0"/>
              </a:rPr>
              <a:t>authorities will conduct the school examinations for grades 3, 5 and 8. The board exams for grades 10 and 12 will continue but the NEP 2020 aims to </a:t>
            </a:r>
            <a:r>
              <a:rPr lang="en-US" sz="2400" dirty="0" smtClean="0">
                <a:solidFill>
                  <a:schemeClr val="accent5">
                    <a:lumMod val="75000"/>
                  </a:schemeClr>
                </a:solidFill>
                <a:latin typeface="Times New Roman" panose="02020603050405020304" pitchFamily="18" charset="0"/>
                <a:cs typeface="Times New Roman" panose="02020603050405020304" pitchFamily="18" charset="0"/>
              </a:rPr>
              <a:t>re-design </a:t>
            </a:r>
            <a:r>
              <a:rPr lang="en-US" sz="2400" dirty="0">
                <a:solidFill>
                  <a:schemeClr val="accent5">
                    <a:lumMod val="75000"/>
                  </a:schemeClr>
                </a:solidFill>
                <a:latin typeface="Times New Roman" panose="02020603050405020304" pitchFamily="18" charset="0"/>
                <a:cs typeface="Times New Roman" panose="02020603050405020304" pitchFamily="18" charset="0"/>
              </a:rPr>
              <a:t>the structure with holistic development</a:t>
            </a:r>
            <a:r>
              <a:rPr lang="en-US" sz="2400" dirty="0">
                <a:latin typeface="Times New Roman" panose="02020603050405020304" pitchFamily="18" charset="0"/>
                <a:cs typeface="Times New Roman" panose="02020603050405020304" pitchFamily="18" charset="0"/>
              </a:rPr>
              <a:t>.</a:t>
            </a:r>
          </a:p>
          <a:p>
            <a:pPr algn="just" fontAlgn="base">
              <a:lnSpc>
                <a:spcPct val="100000"/>
              </a:lnSpc>
            </a:pPr>
            <a:endParaRPr lang="en-US" sz="2400" dirty="0">
              <a:latin typeface="Times New Roman" panose="02020603050405020304" pitchFamily="18" charset="0"/>
              <a:cs typeface="Times New Roman" panose="02020603050405020304" pitchFamily="18" charset="0"/>
            </a:endParaRPr>
          </a:p>
          <a:p>
            <a:pPr algn="just">
              <a:lnSpc>
                <a:spcPct val="100000"/>
              </a:lnSpc>
            </a:pPr>
            <a:endParaRPr lang="en-US"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A WEBINAR ON NEP-2020 @ GPREC,KURNOOL</a:t>
            </a:r>
            <a:endParaRPr lang="en-US"/>
          </a:p>
        </p:txBody>
      </p:sp>
    </p:spTree>
    <p:extLst>
      <p:ext uri="{BB962C8B-B14F-4D97-AF65-F5344CB8AC3E}">
        <p14:creationId xmlns:p14="http://schemas.microsoft.com/office/powerpoint/2010/main" val="168348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81891"/>
            <a:ext cx="10515600" cy="5595072"/>
          </a:xfrm>
        </p:spPr>
        <p:txBody>
          <a:bodyPr>
            <a:normAutofit/>
          </a:bodyPr>
          <a:lstStyle/>
          <a:p>
            <a:pPr algn="just" fontAlgn="base"/>
            <a:r>
              <a:rPr lang="en-US" sz="2400" dirty="0">
                <a:solidFill>
                  <a:schemeClr val="accent5">
                    <a:lumMod val="75000"/>
                  </a:schemeClr>
                </a:solidFill>
                <a:latin typeface="Times New Roman" panose="02020603050405020304" pitchFamily="18" charset="0"/>
                <a:cs typeface="Times New Roman" panose="02020603050405020304" pitchFamily="18" charset="0"/>
              </a:rPr>
              <a:t>This new plan focuses on setting up a Gender Inclusion Fund. Special Education Zones for disadvantaged regions and groups is also in the focused </a:t>
            </a:r>
            <a:r>
              <a:rPr lang="en-US" sz="2400" dirty="0" smtClean="0">
                <a:solidFill>
                  <a:schemeClr val="accent5">
                    <a:lumMod val="75000"/>
                  </a:schemeClr>
                </a:solidFill>
                <a:latin typeface="Times New Roman" panose="02020603050405020304" pitchFamily="18" charset="0"/>
                <a:cs typeface="Times New Roman" panose="02020603050405020304" pitchFamily="18" charset="0"/>
              </a:rPr>
              <a:t>list.</a:t>
            </a:r>
          </a:p>
          <a:p>
            <a:pPr algn="just" fontAlgn="base"/>
            <a:r>
              <a:rPr lang="en-US" sz="2400" dirty="0" smtClean="0">
                <a:solidFill>
                  <a:schemeClr val="accent5">
                    <a:lumMod val="75000"/>
                  </a:schemeClr>
                </a:solidFill>
                <a:latin typeface="Times New Roman" panose="02020603050405020304" pitchFamily="18" charset="0"/>
                <a:cs typeface="Times New Roman" panose="02020603050405020304" pitchFamily="18" charset="0"/>
              </a:rPr>
              <a:t>Special </a:t>
            </a:r>
            <a:r>
              <a:rPr lang="en-US" sz="2400" dirty="0">
                <a:solidFill>
                  <a:schemeClr val="accent5">
                    <a:lumMod val="75000"/>
                  </a:schemeClr>
                </a:solidFill>
                <a:latin typeface="Times New Roman" panose="02020603050405020304" pitchFamily="18" charset="0"/>
                <a:cs typeface="Times New Roman" panose="02020603050405020304" pitchFamily="18" charset="0"/>
              </a:rPr>
              <a:t>daytime boarding school “Bal </a:t>
            </a:r>
            <a:r>
              <a:rPr lang="en-US" sz="2400" dirty="0" err="1">
                <a:solidFill>
                  <a:schemeClr val="accent5">
                    <a:lumMod val="75000"/>
                  </a:schemeClr>
                </a:solidFill>
                <a:latin typeface="Times New Roman" panose="02020603050405020304" pitchFamily="18" charset="0"/>
                <a:cs typeface="Times New Roman" panose="02020603050405020304" pitchFamily="18" charset="0"/>
              </a:rPr>
              <a:t>Bhavans</a:t>
            </a:r>
            <a:r>
              <a:rPr lang="en-US" sz="2400" dirty="0">
                <a:solidFill>
                  <a:schemeClr val="accent5">
                    <a:lumMod val="75000"/>
                  </a:schemeClr>
                </a:solidFill>
                <a:latin typeface="Times New Roman" panose="02020603050405020304" pitchFamily="18" charset="0"/>
                <a:cs typeface="Times New Roman" panose="02020603050405020304" pitchFamily="18" charset="0"/>
              </a:rPr>
              <a:t>” to be established in every state/ district in India. This boarding school will be used for participation in activities related to play, career, </a:t>
            </a:r>
            <a:r>
              <a:rPr lang="en-US" sz="2400" dirty="0" smtClean="0">
                <a:solidFill>
                  <a:schemeClr val="accent5">
                    <a:lumMod val="75000"/>
                  </a:schemeClr>
                </a:solidFill>
                <a:latin typeface="Times New Roman" panose="02020603050405020304" pitchFamily="18" charset="0"/>
                <a:cs typeface="Times New Roman" panose="02020603050405020304" pitchFamily="18" charset="0"/>
              </a:rPr>
              <a:t>art.</a:t>
            </a:r>
          </a:p>
          <a:p>
            <a:pPr algn="just" fontAlgn="base"/>
            <a:r>
              <a:rPr lang="en-US" sz="2400" dirty="0" smtClean="0">
                <a:solidFill>
                  <a:srgbClr val="FF0000"/>
                </a:solidFill>
                <a:latin typeface="Times New Roman" panose="02020603050405020304" pitchFamily="18" charset="0"/>
                <a:cs typeface="Times New Roman" panose="02020603050405020304" pitchFamily="18" charset="0"/>
              </a:rPr>
              <a:t>By </a:t>
            </a:r>
            <a:r>
              <a:rPr lang="en-US" sz="2400" dirty="0">
                <a:solidFill>
                  <a:srgbClr val="FF0000"/>
                </a:solidFill>
                <a:latin typeface="Times New Roman" panose="02020603050405020304" pitchFamily="18" charset="0"/>
                <a:cs typeface="Times New Roman" panose="02020603050405020304" pitchFamily="18" charset="0"/>
              </a:rPr>
              <a:t>2022, in consultation with teachers and expert organizations, NCERT, SCERTs, the National Council for Teacher Education will develop a common National Professional Standards for Teachers (NPST</a:t>
            </a:r>
            <a:r>
              <a:rPr lang="en-US" sz="2400" dirty="0" smtClean="0">
                <a:solidFill>
                  <a:srgbClr val="FF0000"/>
                </a:solidFill>
                <a:latin typeface="Times New Roman" panose="02020603050405020304" pitchFamily="18" charset="0"/>
                <a:cs typeface="Times New Roman" panose="02020603050405020304" pitchFamily="18" charset="0"/>
              </a:rPr>
              <a:t>).</a:t>
            </a:r>
          </a:p>
          <a:p>
            <a:pPr algn="just" fontAlgn="base"/>
            <a:r>
              <a:rPr lang="en-US" sz="2400" dirty="0" smtClean="0">
                <a:solidFill>
                  <a:srgbClr val="FF0000"/>
                </a:solidFill>
                <a:latin typeface="Times New Roman" panose="02020603050405020304" pitchFamily="18" charset="0"/>
                <a:cs typeface="Times New Roman" panose="02020603050405020304" pitchFamily="18" charset="0"/>
              </a:rPr>
              <a:t>SSSA </a:t>
            </a:r>
            <a:r>
              <a:rPr lang="en-US" sz="2400" dirty="0">
                <a:solidFill>
                  <a:srgbClr val="FF0000"/>
                </a:solidFill>
                <a:latin typeface="Times New Roman" panose="02020603050405020304" pitchFamily="18" charset="0"/>
                <a:cs typeface="Times New Roman" panose="02020603050405020304" pitchFamily="18" charset="0"/>
              </a:rPr>
              <a:t>or independent State School Standards Authority will be set up by the states/ </a:t>
            </a:r>
            <a:r>
              <a:rPr lang="en-US" sz="2400" dirty="0" smtClean="0">
                <a:solidFill>
                  <a:srgbClr val="FF0000"/>
                </a:solidFill>
                <a:latin typeface="Times New Roman" panose="02020603050405020304" pitchFamily="18" charset="0"/>
                <a:cs typeface="Times New Roman" panose="02020603050405020304" pitchFamily="18" charset="0"/>
              </a:rPr>
              <a:t>UTs.</a:t>
            </a:r>
          </a:p>
          <a:p>
            <a:pPr algn="just" fontAlgn="base"/>
            <a:r>
              <a:rPr lang="en-US" sz="2400" dirty="0" smtClean="0">
                <a:solidFill>
                  <a:srgbClr val="7030A0"/>
                </a:solidFill>
                <a:latin typeface="Times New Roman" panose="02020603050405020304" pitchFamily="18" charset="0"/>
                <a:cs typeface="Times New Roman" panose="02020603050405020304" pitchFamily="18" charset="0"/>
              </a:rPr>
              <a:t>According </a:t>
            </a:r>
            <a:r>
              <a:rPr lang="en-US" sz="2400" dirty="0">
                <a:solidFill>
                  <a:srgbClr val="7030A0"/>
                </a:solidFill>
                <a:latin typeface="Times New Roman" panose="02020603050405020304" pitchFamily="18" charset="0"/>
                <a:cs typeface="Times New Roman" panose="02020603050405020304" pitchFamily="18" charset="0"/>
              </a:rPr>
              <a:t>to the national education policy 2020,  an Academic Bank of Credit will be established. The credits earned by the students can be stored and when the final degree gets completed, those can be counted.</a:t>
            </a:r>
          </a:p>
          <a:p>
            <a:pPr algn="just"/>
            <a:endParaRPr lang="en-US"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US" smtClean="0"/>
              <a:t>A WEBINAR ON NEP-2020 @ GPREC,KURNOOL</a:t>
            </a:r>
            <a:endParaRPr lang="en-US"/>
          </a:p>
        </p:txBody>
      </p:sp>
    </p:spTree>
    <p:extLst>
      <p:ext uri="{BB962C8B-B14F-4D97-AF65-F5344CB8AC3E}">
        <p14:creationId xmlns:p14="http://schemas.microsoft.com/office/powerpoint/2010/main" val="147172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4657" y="663698"/>
            <a:ext cx="10515600" cy="5377663"/>
          </a:xfrm>
        </p:spPr>
        <p:txBody>
          <a:bodyPr>
            <a:noAutofit/>
          </a:bodyPr>
          <a:lstStyle/>
          <a:p>
            <a:pPr algn="just" fontAlgn="base"/>
            <a:r>
              <a:rPr lang="en-US" sz="2800" dirty="0">
                <a:solidFill>
                  <a:srgbClr val="7030A0"/>
                </a:solidFill>
                <a:latin typeface="Times New Roman" panose="02020603050405020304" pitchFamily="18" charset="0"/>
                <a:cs typeface="Times New Roman" panose="02020603050405020304" pitchFamily="18" charset="0"/>
              </a:rPr>
              <a:t>Multidisciplinary Education and Research Universities at par with the  IITs and IIMs will be set up in the country. These are scheduled to be set up for introducing multidisciplinary </a:t>
            </a:r>
            <a:r>
              <a:rPr lang="en-US" sz="2800" dirty="0" smtClean="0">
                <a:solidFill>
                  <a:srgbClr val="7030A0"/>
                </a:solidFill>
                <a:latin typeface="Times New Roman" panose="02020603050405020304" pitchFamily="18" charset="0"/>
                <a:cs typeface="Times New Roman" panose="02020603050405020304" pitchFamily="18" charset="0"/>
              </a:rPr>
              <a:t>academic.</a:t>
            </a:r>
          </a:p>
          <a:p>
            <a:pPr algn="just" fontAlgn="base"/>
            <a:r>
              <a:rPr lang="en-US" sz="2800" dirty="0" smtClean="0">
                <a:solidFill>
                  <a:srgbClr val="7030A0"/>
                </a:solidFill>
                <a:latin typeface="Times New Roman" panose="02020603050405020304" pitchFamily="18" charset="0"/>
                <a:cs typeface="Times New Roman" panose="02020603050405020304" pitchFamily="18" charset="0"/>
              </a:rPr>
              <a:t>The </a:t>
            </a:r>
            <a:r>
              <a:rPr lang="en-US" sz="2800" dirty="0">
                <a:solidFill>
                  <a:srgbClr val="7030A0"/>
                </a:solidFill>
                <a:latin typeface="Times New Roman" panose="02020603050405020304" pitchFamily="18" charset="0"/>
                <a:cs typeface="Times New Roman" panose="02020603050405020304" pitchFamily="18" charset="0"/>
              </a:rPr>
              <a:t>same list of accreditation and regulation rules will be used for guiding both the public and private academic </a:t>
            </a:r>
            <a:r>
              <a:rPr lang="en-US" sz="2800" dirty="0" smtClean="0">
                <a:solidFill>
                  <a:srgbClr val="7030A0"/>
                </a:solidFill>
                <a:latin typeface="Times New Roman" panose="02020603050405020304" pitchFamily="18" charset="0"/>
                <a:cs typeface="Times New Roman" panose="02020603050405020304" pitchFamily="18" charset="0"/>
              </a:rPr>
              <a:t>bodies.</a:t>
            </a:r>
          </a:p>
          <a:p>
            <a:pPr algn="just" fontAlgn="base"/>
            <a:r>
              <a:rPr lang="en-US" sz="2800" dirty="0" smtClean="0">
                <a:solidFill>
                  <a:srgbClr val="F5691B"/>
                </a:solidFill>
                <a:latin typeface="Times New Roman" panose="02020603050405020304" pitchFamily="18" charset="0"/>
                <a:cs typeface="Times New Roman" panose="02020603050405020304" pitchFamily="18" charset="0"/>
              </a:rPr>
              <a:t>Phased </a:t>
            </a:r>
            <a:r>
              <a:rPr lang="en-US" sz="2800" dirty="0">
                <a:solidFill>
                  <a:srgbClr val="F5691B"/>
                </a:solidFill>
                <a:latin typeface="Times New Roman" panose="02020603050405020304" pitchFamily="18" charset="0"/>
                <a:cs typeface="Times New Roman" panose="02020603050405020304" pitchFamily="18" charset="0"/>
              </a:rPr>
              <a:t>out college affiliation and autonomy will be granted to </a:t>
            </a:r>
            <a:r>
              <a:rPr lang="en-US" sz="2800" dirty="0" smtClean="0">
                <a:solidFill>
                  <a:srgbClr val="F5691B"/>
                </a:solidFill>
                <a:latin typeface="Times New Roman" panose="02020603050405020304" pitchFamily="18" charset="0"/>
                <a:cs typeface="Times New Roman" panose="02020603050405020304" pitchFamily="18" charset="0"/>
              </a:rPr>
              <a:t>colleges.</a:t>
            </a:r>
          </a:p>
          <a:p>
            <a:pPr algn="just" fontAlgn="base"/>
            <a:r>
              <a:rPr lang="en-US" sz="2800" dirty="0" smtClean="0">
                <a:solidFill>
                  <a:srgbClr val="F5691B"/>
                </a:solidFill>
                <a:latin typeface="Times New Roman" panose="02020603050405020304" pitchFamily="18" charset="0"/>
                <a:cs typeface="Times New Roman" panose="02020603050405020304" pitchFamily="18" charset="0"/>
              </a:rPr>
              <a:t>By </a:t>
            </a:r>
            <a:r>
              <a:rPr lang="en-US" sz="2800" dirty="0">
                <a:solidFill>
                  <a:srgbClr val="F5691B"/>
                </a:solidFill>
                <a:latin typeface="Times New Roman" panose="02020603050405020304" pitchFamily="18" charset="0"/>
                <a:cs typeface="Times New Roman" panose="02020603050405020304" pitchFamily="18" charset="0"/>
              </a:rPr>
              <a:t>the year 2030, it will be mandatory to have at least a four year B. Ed degree for joining the occupation of </a:t>
            </a:r>
            <a:r>
              <a:rPr lang="en-US" sz="2800" dirty="0" smtClean="0">
                <a:solidFill>
                  <a:srgbClr val="F5691B"/>
                </a:solidFill>
                <a:latin typeface="Times New Roman" panose="02020603050405020304" pitchFamily="18" charset="0"/>
                <a:cs typeface="Times New Roman" panose="02020603050405020304" pitchFamily="18" charset="0"/>
              </a:rPr>
              <a:t>teaching.</a:t>
            </a:r>
          </a:p>
          <a:p>
            <a:pPr algn="just" fontAlgn="base"/>
            <a:r>
              <a:rPr lang="en-US" sz="2800" dirty="0" smtClean="0">
                <a:solidFill>
                  <a:srgbClr val="002060"/>
                </a:solidFill>
                <a:latin typeface="Times New Roman" panose="02020603050405020304" pitchFamily="18" charset="0"/>
                <a:cs typeface="Times New Roman" panose="02020603050405020304" pitchFamily="18" charset="0"/>
              </a:rPr>
              <a:t>For </a:t>
            </a:r>
            <a:r>
              <a:rPr lang="en-US" sz="2800" dirty="0">
                <a:solidFill>
                  <a:srgbClr val="002060"/>
                </a:solidFill>
                <a:latin typeface="Times New Roman" panose="02020603050405020304" pitchFamily="18" charset="0"/>
                <a:cs typeface="Times New Roman" panose="02020603050405020304" pitchFamily="18" charset="0"/>
              </a:rPr>
              <a:t>making the students prepared for future pandemic situations, online academic will be promoted on a larger scale</a:t>
            </a:r>
            <a:r>
              <a:rPr lang="en-US" sz="2800" dirty="0">
                <a:latin typeface="Times New Roman" panose="02020603050405020304" pitchFamily="18" charset="0"/>
                <a:cs typeface="Times New Roman" panose="02020603050405020304" pitchFamily="18" charset="0"/>
              </a:rPr>
              <a:t>.</a:t>
            </a:r>
          </a:p>
          <a:p>
            <a:pPr algn="just"/>
            <a:endParaRPr lang="en-US" sz="28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US" smtClean="0"/>
              <a:t>A WEBINAR ON NEP-2020 @ GPREC,KURNOOL</a:t>
            </a:r>
            <a:endParaRPr lang="en-US"/>
          </a:p>
        </p:txBody>
      </p:sp>
    </p:spTree>
    <p:extLst>
      <p:ext uri="{BB962C8B-B14F-4D97-AF65-F5344CB8AC3E}">
        <p14:creationId xmlns:p14="http://schemas.microsoft.com/office/powerpoint/2010/main" val="273550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9493"/>
          </a:xfrm>
        </p:spPr>
        <p:txBody>
          <a:bodyPr/>
          <a:lstStyle/>
          <a:p>
            <a:r>
              <a:rPr lang="en-US" b="1" dirty="0" smtClean="0">
                <a:latin typeface="Times New Roman" panose="02020603050405020304" pitchFamily="18" charset="0"/>
                <a:cs typeface="Times New Roman" panose="02020603050405020304" pitchFamily="18" charset="0"/>
              </a:rPr>
              <a:t>Drawbacks of the New Education Policy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3" y="1274618"/>
            <a:ext cx="10053011" cy="4350327"/>
          </a:xfrm>
        </p:spPr>
        <p:txBody>
          <a:bodyPr>
            <a:noAutofit/>
          </a:bodyPr>
          <a:lstStyle/>
          <a:p>
            <a:pPr algn="just" fontAlgn="base"/>
            <a:r>
              <a:rPr lang="en-US" sz="2600" dirty="0" smtClean="0">
                <a:solidFill>
                  <a:srgbClr val="7030A0"/>
                </a:solidFill>
                <a:latin typeface="Times New Roman" panose="02020603050405020304" pitchFamily="18" charset="0"/>
                <a:cs typeface="Times New Roman" panose="02020603050405020304" pitchFamily="18" charset="0"/>
              </a:rPr>
              <a:t>In </a:t>
            </a:r>
            <a:r>
              <a:rPr lang="en-US" sz="2600" dirty="0">
                <a:solidFill>
                  <a:srgbClr val="7030A0"/>
                </a:solidFill>
                <a:latin typeface="Times New Roman" panose="02020603050405020304" pitchFamily="18" charset="0"/>
                <a:cs typeface="Times New Roman" panose="02020603050405020304" pitchFamily="18" charset="0"/>
              </a:rPr>
              <a:t>the National Education Policy 2020, language is a negative factor as there is a </a:t>
            </a:r>
            <a:r>
              <a:rPr lang="en-US" sz="2600" dirty="0" smtClean="0">
                <a:solidFill>
                  <a:srgbClr val="7030A0"/>
                </a:solidFill>
                <a:latin typeface="Times New Roman" panose="02020603050405020304" pitchFamily="18" charset="0"/>
                <a:cs typeface="Times New Roman" panose="02020603050405020304" pitchFamily="18" charset="0"/>
              </a:rPr>
              <a:t>problematic </a:t>
            </a:r>
            <a:r>
              <a:rPr lang="en-US" sz="2600" dirty="0">
                <a:solidFill>
                  <a:srgbClr val="7030A0"/>
                </a:solidFill>
                <a:latin typeface="Times New Roman" panose="02020603050405020304" pitchFamily="18" charset="0"/>
                <a:cs typeface="Times New Roman" panose="02020603050405020304" pitchFamily="18" charset="0"/>
              </a:rPr>
              <a:t>teacher to student ratio in India, thus introducing mother languages for each subject in academic institutes is a problem. </a:t>
            </a:r>
            <a:endParaRPr lang="en-US" sz="2600" dirty="0" smtClean="0">
              <a:solidFill>
                <a:srgbClr val="7030A0"/>
              </a:solidFill>
              <a:latin typeface="Times New Roman" panose="02020603050405020304" pitchFamily="18" charset="0"/>
              <a:cs typeface="Times New Roman" panose="02020603050405020304" pitchFamily="18" charset="0"/>
            </a:endParaRPr>
          </a:p>
          <a:p>
            <a:pPr algn="just" fontAlgn="base"/>
            <a:r>
              <a:rPr lang="en-US" sz="2600" dirty="0" smtClean="0">
                <a:latin typeface="Times New Roman" panose="02020603050405020304" pitchFamily="18" charset="0"/>
                <a:cs typeface="Times New Roman" panose="02020603050405020304" pitchFamily="18" charset="0"/>
              </a:rPr>
              <a:t>Sometimes</a:t>
            </a:r>
            <a:r>
              <a:rPr lang="en-US" sz="2600" dirty="0">
                <a:latin typeface="Times New Roman" panose="02020603050405020304" pitchFamily="18" charset="0"/>
                <a:cs typeface="Times New Roman" panose="02020603050405020304" pitchFamily="18" charset="0"/>
              </a:rPr>
              <a:t>, finding a competent teacher becomes a problem and now another challenge comes with the introduction of the NEP 2020, that is bringing study material in mother </a:t>
            </a:r>
            <a:r>
              <a:rPr lang="en-US" sz="2600" dirty="0" smtClean="0">
                <a:latin typeface="Times New Roman" panose="02020603050405020304" pitchFamily="18" charset="0"/>
                <a:cs typeface="Times New Roman" panose="02020603050405020304" pitchFamily="18" charset="0"/>
              </a:rPr>
              <a:t>languages.</a:t>
            </a:r>
          </a:p>
          <a:p>
            <a:pPr algn="just" fontAlgn="base"/>
            <a:r>
              <a:rPr lang="en-US" sz="2600" dirty="0" smtClean="0">
                <a:solidFill>
                  <a:srgbClr val="FF0000"/>
                </a:solidFill>
                <a:latin typeface="Times New Roman" panose="02020603050405020304" pitchFamily="18" charset="0"/>
                <a:cs typeface="Times New Roman" panose="02020603050405020304" pitchFamily="18" charset="0"/>
              </a:rPr>
              <a:t>According </a:t>
            </a:r>
            <a:r>
              <a:rPr lang="en-US" sz="2600" dirty="0">
                <a:solidFill>
                  <a:srgbClr val="FF0000"/>
                </a:solidFill>
                <a:latin typeface="Times New Roman" panose="02020603050405020304" pitchFamily="18" charset="0"/>
                <a:cs typeface="Times New Roman" panose="02020603050405020304" pitchFamily="18" charset="0"/>
              </a:rPr>
              <a:t>to the national education policy 2020, students willing to complete their graduation have to study for four years while one can easily complete his/ her diploma degree in two years. This might encourage the pupil to leave the course midway</a:t>
            </a:r>
            <a:r>
              <a:rPr lang="en-US" sz="2600" dirty="0" smtClean="0">
                <a:latin typeface="Times New Roman" panose="02020603050405020304" pitchFamily="18" charset="0"/>
                <a:cs typeface="Times New Roman" panose="02020603050405020304" pitchFamily="18" charset="0"/>
              </a:rPr>
              <a:t>.</a:t>
            </a:r>
            <a:endParaRPr lang="en-US" sz="2600" b="1"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A WEBINAR ON NEP-2020 @ GPREC,KURNOOL</a:t>
            </a:r>
            <a:endParaRPr lang="en-US"/>
          </a:p>
        </p:txBody>
      </p:sp>
    </p:spTree>
    <p:extLst>
      <p:ext uri="{BB962C8B-B14F-4D97-AF65-F5344CB8AC3E}">
        <p14:creationId xmlns:p14="http://schemas.microsoft.com/office/powerpoint/2010/main" val="267568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098" y="1407166"/>
            <a:ext cx="9394920" cy="4253406"/>
          </a:xfrm>
        </p:spPr>
        <p:txBody>
          <a:bodyPr>
            <a:noAutofit/>
          </a:bodyPr>
          <a:lstStyle/>
          <a:p>
            <a:pPr algn="just"/>
            <a:r>
              <a:rPr lang="en-US" sz="2800" dirty="0">
                <a:solidFill>
                  <a:srgbClr val="F5691B"/>
                </a:solidFill>
                <a:latin typeface="Times New Roman" panose="02020603050405020304" pitchFamily="18" charset="0"/>
                <a:cs typeface="Times New Roman" panose="02020603050405020304" pitchFamily="18" charset="0"/>
              </a:rPr>
              <a:t>According to the national education policy 2020, students of the private schools will be introduced with English at a much earlier age than the students of the Government </a:t>
            </a:r>
            <a:r>
              <a:rPr lang="en-US" sz="2800" dirty="0" smtClean="0">
                <a:solidFill>
                  <a:srgbClr val="F5691B"/>
                </a:solidFill>
                <a:latin typeface="Times New Roman" panose="02020603050405020304" pitchFamily="18" charset="0"/>
                <a:cs typeface="Times New Roman" panose="02020603050405020304" pitchFamily="18" charset="0"/>
              </a:rPr>
              <a:t>schools.</a:t>
            </a:r>
          </a:p>
          <a:p>
            <a:pPr algn="just"/>
            <a:r>
              <a:rPr lang="en-US" sz="2800" dirty="0" smtClean="0">
                <a:solidFill>
                  <a:srgbClr val="00B050"/>
                </a:solidFill>
                <a:latin typeface="Times New Roman" panose="02020603050405020304" pitchFamily="18" charset="0"/>
                <a:cs typeface="Times New Roman" panose="02020603050405020304" pitchFamily="18" charset="0"/>
              </a:rPr>
              <a:t>The </a:t>
            </a:r>
            <a:r>
              <a:rPr lang="en-US" sz="2800" dirty="0">
                <a:solidFill>
                  <a:srgbClr val="00B050"/>
                </a:solidFill>
                <a:latin typeface="Times New Roman" panose="02020603050405020304" pitchFamily="18" charset="0"/>
                <a:cs typeface="Times New Roman" panose="02020603050405020304" pitchFamily="18" charset="0"/>
              </a:rPr>
              <a:t>academic syllabus will be taught in the respective regional languages of the Government school students. </a:t>
            </a:r>
            <a:endParaRPr lang="en-US" sz="2800" dirty="0" smtClean="0">
              <a:solidFill>
                <a:srgbClr val="00B050"/>
              </a:solidFill>
              <a:latin typeface="Times New Roman" panose="02020603050405020304" pitchFamily="18" charset="0"/>
              <a:cs typeface="Times New Roman" panose="02020603050405020304" pitchFamily="18" charset="0"/>
            </a:endParaRPr>
          </a:p>
          <a:p>
            <a:pPr algn="just"/>
            <a:r>
              <a:rPr lang="en-US" sz="2800" dirty="0" smtClean="0">
                <a:solidFill>
                  <a:srgbClr val="002060"/>
                </a:solidFill>
                <a:latin typeface="Times New Roman" panose="02020603050405020304" pitchFamily="18" charset="0"/>
                <a:cs typeface="Times New Roman" panose="02020603050405020304" pitchFamily="18" charset="0"/>
              </a:rPr>
              <a:t>This </a:t>
            </a:r>
            <a:r>
              <a:rPr lang="en-US" sz="2800" dirty="0">
                <a:solidFill>
                  <a:srgbClr val="002060"/>
                </a:solidFill>
                <a:latin typeface="Times New Roman" panose="02020603050405020304" pitchFamily="18" charset="0"/>
                <a:cs typeface="Times New Roman" panose="02020603050405020304" pitchFamily="18" charset="0"/>
              </a:rPr>
              <a:t>is one of the major new education policy drawbacks as this will increase the number of students uncomfortable in communicating in English thus widening the gap between sections of the societies.</a:t>
            </a:r>
          </a:p>
          <a:p>
            <a:pPr algn="just"/>
            <a:endParaRPr lang="en-US" sz="2800" dirty="0"/>
          </a:p>
        </p:txBody>
      </p:sp>
      <p:sp>
        <p:nvSpPr>
          <p:cNvPr id="2" name="Footer Placeholder 1"/>
          <p:cNvSpPr>
            <a:spLocks noGrp="1"/>
          </p:cNvSpPr>
          <p:nvPr>
            <p:ph type="ftr" sz="quarter" idx="11"/>
          </p:nvPr>
        </p:nvSpPr>
        <p:spPr/>
        <p:txBody>
          <a:bodyPr/>
          <a:lstStyle/>
          <a:p>
            <a:r>
              <a:rPr lang="en-US" smtClean="0"/>
              <a:t>A WEBINAR ON NEP-2020 @ GPREC,KURNOOL</a:t>
            </a:r>
            <a:endParaRPr lang="en-US"/>
          </a:p>
        </p:txBody>
      </p:sp>
    </p:spTree>
    <p:extLst>
      <p:ext uri="{BB962C8B-B14F-4D97-AF65-F5344CB8AC3E}">
        <p14:creationId xmlns:p14="http://schemas.microsoft.com/office/powerpoint/2010/main" val="294978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latin typeface="Times New Roman" panose="02020603050405020304" pitchFamily="18" charset="0"/>
                <a:cs typeface="Times New Roman" panose="02020603050405020304" pitchFamily="18" charset="0"/>
              </a:rPr>
              <a:t>CONCLUSION</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5"/>
            <a:ext cx="9123218" cy="3633066"/>
          </a:xfrm>
        </p:spPr>
        <p:txBody>
          <a:bodyPr>
            <a:normAutofit fontScale="92500" lnSpcReduction="10000"/>
          </a:bodyPr>
          <a:lstStyle/>
          <a:p>
            <a:pPr marL="0" indent="0" algn="just" fontAlgn="base">
              <a:lnSpc>
                <a:spcPct val="150000"/>
              </a:lnSpc>
              <a:buNone/>
            </a:pPr>
            <a:r>
              <a:rPr lang="en-US" sz="2800" dirty="0" smtClean="0">
                <a:solidFill>
                  <a:srgbClr val="F5691B"/>
                </a:solidFill>
                <a:latin typeface="Times New Roman" panose="02020603050405020304" pitchFamily="18" charset="0"/>
                <a:cs typeface="Times New Roman" panose="02020603050405020304" pitchFamily="18" charset="0"/>
              </a:rPr>
              <a:t>With </a:t>
            </a:r>
            <a:r>
              <a:rPr lang="en-US" sz="2800" dirty="0">
                <a:solidFill>
                  <a:srgbClr val="F5691B"/>
                </a:solidFill>
                <a:latin typeface="Times New Roman" panose="02020603050405020304" pitchFamily="18" charset="0"/>
                <a:cs typeface="Times New Roman" panose="02020603050405020304" pitchFamily="18" charset="0"/>
              </a:rPr>
              <a:t>the introduction of NEP 2020, many changes have been made and one of those is the discontinuation of M. Phil course. Even though there are many drawbacks in the new education policy, the merits are more in number. It is believed by many that by implementing these changes, the Indian academic system will be taken a step higher.</a:t>
            </a:r>
          </a:p>
          <a:p>
            <a:pPr algn="just">
              <a:lnSpc>
                <a:spcPct val="150000"/>
              </a:lnSpc>
            </a:pPr>
            <a:endParaRPr lang="en-US" sz="28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dirty="0" smtClean="0"/>
              <a:t>A WEBINAR ON NEP-2020 @ GPREC,KURNOOL</a:t>
            </a:r>
            <a:endParaRPr lang="en-US" dirty="0"/>
          </a:p>
        </p:txBody>
      </p:sp>
    </p:spTree>
    <p:extLst>
      <p:ext uri="{BB962C8B-B14F-4D97-AF65-F5344CB8AC3E}">
        <p14:creationId xmlns:p14="http://schemas.microsoft.com/office/powerpoint/2010/main" val="122700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Thank you images for ppt slides professional designs[2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405" y="872836"/>
            <a:ext cx="10325340" cy="537556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A WEBINAR ON NEP-2020 @ GPREC,KURNOOL</a:t>
            </a:r>
            <a:endParaRPr lang="en-US"/>
          </a:p>
        </p:txBody>
      </p:sp>
    </p:spTree>
    <p:extLst>
      <p:ext uri="{BB962C8B-B14F-4D97-AF65-F5344CB8AC3E}">
        <p14:creationId xmlns:p14="http://schemas.microsoft.com/office/powerpoint/2010/main" val="3862285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090122" cy="1320800"/>
          </a:xfrm>
        </p:spPr>
        <p:txBody>
          <a:bodyPr>
            <a:normAutofit/>
          </a:bodyPr>
          <a:lstStyle/>
          <a:p>
            <a:r>
              <a:rPr lang="en-US" sz="3200" b="1" dirty="0" smtClean="0">
                <a:solidFill>
                  <a:srgbClr val="F5691B"/>
                </a:solidFill>
              </a:rPr>
              <a:t>Two notable observations from supreme court of </a:t>
            </a:r>
            <a:r>
              <a:rPr lang="en-US" sz="3200" b="1" dirty="0">
                <a:solidFill>
                  <a:srgbClr val="F5691B"/>
                </a:solidFill>
              </a:rPr>
              <a:t>I</a:t>
            </a:r>
            <a:r>
              <a:rPr lang="en-US" sz="3200" b="1" dirty="0" smtClean="0">
                <a:solidFill>
                  <a:srgbClr val="F5691B"/>
                </a:solidFill>
              </a:rPr>
              <a:t>ndia</a:t>
            </a:r>
            <a:endParaRPr lang="en-US" sz="3200" b="1" dirty="0">
              <a:solidFill>
                <a:srgbClr val="F5691B"/>
              </a:solidFill>
            </a:endParaRPr>
          </a:p>
        </p:txBody>
      </p:sp>
      <p:sp>
        <p:nvSpPr>
          <p:cNvPr id="3" name="Content Placeholder 2"/>
          <p:cNvSpPr>
            <a:spLocks noGrp="1"/>
          </p:cNvSpPr>
          <p:nvPr>
            <p:ph idx="1"/>
          </p:nvPr>
        </p:nvSpPr>
        <p:spPr>
          <a:xfrm>
            <a:off x="677334" y="1828801"/>
            <a:ext cx="9468152" cy="4212562"/>
          </a:xfrm>
        </p:spPr>
        <p:txBody>
          <a:bodyPr>
            <a:normAutofit fontScale="92500"/>
          </a:bodyPr>
          <a:lstStyle/>
          <a:p>
            <a:pPr>
              <a:lnSpc>
                <a:spcPct val="150000"/>
              </a:lnSpc>
            </a:pPr>
            <a:r>
              <a:rPr lang="en-US" sz="2600" dirty="0" smtClean="0"/>
              <a:t>1.”Toadays education failed to reform human behavior “ and</a:t>
            </a:r>
          </a:p>
          <a:p>
            <a:pPr>
              <a:lnSpc>
                <a:spcPct val="150000"/>
              </a:lnSpc>
            </a:pPr>
            <a:r>
              <a:rPr lang="en-US" sz="2600" dirty="0" smtClean="0"/>
              <a:t>2.”With increase in literacy level , There is decline in human values in the society” .</a:t>
            </a:r>
            <a:r>
              <a:rPr lang="en-US" dirty="0" smtClean="0"/>
              <a:t>      </a:t>
            </a:r>
          </a:p>
          <a:p>
            <a:pPr marL="0" indent="0" algn="ctr">
              <a:buNone/>
            </a:pPr>
            <a:r>
              <a:rPr lang="en-US" sz="2400" b="1" dirty="0">
                <a:solidFill>
                  <a:srgbClr val="F5691B"/>
                </a:solidFill>
              </a:rPr>
              <a:t> </a:t>
            </a:r>
            <a:r>
              <a:rPr lang="en-US" sz="2400" b="1" dirty="0" smtClean="0">
                <a:solidFill>
                  <a:srgbClr val="F5691B"/>
                </a:solidFill>
              </a:rPr>
              <a:t>    </a:t>
            </a:r>
            <a:r>
              <a:rPr lang="en-US" sz="3000" b="1" dirty="0" smtClean="0">
                <a:solidFill>
                  <a:srgbClr val="00B0F0"/>
                </a:solidFill>
                <a:latin typeface="Copperplate Gothic Bold" panose="020E0705020206020404" pitchFamily="34" charset="0"/>
              </a:rPr>
              <a:t>Hence  call for transformation in education system </a:t>
            </a:r>
          </a:p>
          <a:p>
            <a:pPr marL="0" indent="0" algn="just">
              <a:buNone/>
            </a:pPr>
            <a:r>
              <a:rPr lang="en-US" sz="2800" dirty="0">
                <a:solidFill>
                  <a:srgbClr val="7030A0"/>
                </a:solidFill>
              </a:rPr>
              <a:t>The Union </a:t>
            </a:r>
            <a:r>
              <a:rPr lang="en-US" sz="2800" b="1" dirty="0">
                <a:solidFill>
                  <a:srgbClr val="7030A0"/>
                </a:solidFill>
              </a:rPr>
              <a:t>cabinet</a:t>
            </a:r>
            <a:r>
              <a:rPr lang="en-US" sz="2800" dirty="0">
                <a:solidFill>
                  <a:srgbClr val="7030A0"/>
                </a:solidFill>
              </a:rPr>
              <a:t> in July 2020 approved the New Education Policy (NEP), which aims at universalization of education from pre-school to secondary level. </a:t>
            </a:r>
          </a:p>
          <a:p>
            <a:pPr marL="0" indent="0" algn="ctr">
              <a:buNone/>
            </a:pPr>
            <a:endParaRPr lang="en-US" sz="2800" b="1" dirty="0">
              <a:solidFill>
                <a:srgbClr val="00B0F0"/>
              </a:solidFill>
              <a:latin typeface="Copperplate Gothic Bold" panose="020E0705020206020404" pitchFamily="34" charset="0"/>
            </a:endParaRPr>
          </a:p>
        </p:txBody>
      </p:sp>
      <p:sp>
        <p:nvSpPr>
          <p:cNvPr id="4" name="Footer Placeholder 3"/>
          <p:cNvSpPr>
            <a:spLocks noGrp="1"/>
          </p:cNvSpPr>
          <p:nvPr>
            <p:ph type="ftr" sz="quarter" idx="11"/>
          </p:nvPr>
        </p:nvSpPr>
        <p:spPr/>
        <p:txBody>
          <a:bodyPr/>
          <a:lstStyle/>
          <a:p>
            <a:r>
              <a:rPr lang="en-US" smtClean="0"/>
              <a:t>A WEBINAR ON NEP-2020 @ GPREC,KURNOOL</a:t>
            </a:r>
            <a:endParaRPr lang="en-US"/>
          </a:p>
        </p:txBody>
      </p:sp>
    </p:spTree>
    <p:extLst>
      <p:ext uri="{BB962C8B-B14F-4D97-AF65-F5344CB8AC3E}">
        <p14:creationId xmlns:p14="http://schemas.microsoft.com/office/powerpoint/2010/main" val="232086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80">
                                          <p:stCondLst>
                                            <p:cond delay="0"/>
                                          </p:stCondLst>
                                        </p:cTn>
                                        <p:tgtEl>
                                          <p:spTgt spid="3">
                                            <p:txEl>
                                              <p:pRg st="2" end="2"/>
                                            </p:txEl>
                                          </p:spTgt>
                                        </p:tgtEl>
                                      </p:cBhvr>
                                    </p:animEffect>
                                    <p:anim calcmode="lin" valueType="num">
                                      <p:cBhvr>
                                        <p:cTn id="2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2" end="2"/>
                                            </p:txEl>
                                          </p:spTgt>
                                        </p:tgtEl>
                                      </p:cBhvr>
                                      <p:to x="100000" y="60000"/>
                                    </p:animScale>
                                    <p:animScale>
                                      <p:cBhvr>
                                        <p:cTn id="26" dur="166" decel="50000">
                                          <p:stCondLst>
                                            <p:cond delay="676"/>
                                          </p:stCondLst>
                                        </p:cTn>
                                        <p:tgtEl>
                                          <p:spTgt spid="3">
                                            <p:txEl>
                                              <p:pRg st="2" end="2"/>
                                            </p:txEl>
                                          </p:spTgt>
                                        </p:tgtEl>
                                      </p:cBhvr>
                                      <p:to x="100000" y="100000"/>
                                    </p:animScale>
                                    <p:animScale>
                                      <p:cBhvr>
                                        <p:cTn id="27" dur="26">
                                          <p:stCondLst>
                                            <p:cond delay="1312"/>
                                          </p:stCondLst>
                                        </p:cTn>
                                        <p:tgtEl>
                                          <p:spTgt spid="3">
                                            <p:txEl>
                                              <p:pRg st="2" end="2"/>
                                            </p:txEl>
                                          </p:spTgt>
                                        </p:tgtEl>
                                      </p:cBhvr>
                                      <p:to x="100000" y="80000"/>
                                    </p:animScale>
                                    <p:animScale>
                                      <p:cBhvr>
                                        <p:cTn id="28" dur="166" decel="50000">
                                          <p:stCondLst>
                                            <p:cond delay="1338"/>
                                          </p:stCondLst>
                                        </p:cTn>
                                        <p:tgtEl>
                                          <p:spTgt spid="3">
                                            <p:txEl>
                                              <p:pRg st="2" end="2"/>
                                            </p:txEl>
                                          </p:spTgt>
                                        </p:tgtEl>
                                      </p:cBhvr>
                                      <p:to x="100000" y="100000"/>
                                    </p:animScale>
                                    <p:animScale>
                                      <p:cBhvr>
                                        <p:cTn id="29" dur="26">
                                          <p:stCondLst>
                                            <p:cond delay="1642"/>
                                          </p:stCondLst>
                                        </p:cTn>
                                        <p:tgtEl>
                                          <p:spTgt spid="3">
                                            <p:txEl>
                                              <p:pRg st="2" end="2"/>
                                            </p:txEl>
                                          </p:spTgt>
                                        </p:tgtEl>
                                      </p:cBhvr>
                                      <p:to x="100000" y="90000"/>
                                    </p:animScale>
                                    <p:animScale>
                                      <p:cBhvr>
                                        <p:cTn id="30" dur="166" decel="50000">
                                          <p:stCondLst>
                                            <p:cond delay="1668"/>
                                          </p:stCondLst>
                                        </p:cTn>
                                        <p:tgtEl>
                                          <p:spTgt spid="3">
                                            <p:txEl>
                                              <p:pRg st="2" end="2"/>
                                            </p:txEl>
                                          </p:spTgt>
                                        </p:tgtEl>
                                      </p:cBhvr>
                                      <p:to x="100000" y="100000"/>
                                    </p:animScale>
                                    <p:animScale>
                                      <p:cBhvr>
                                        <p:cTn id="31" dur="26">
                                          <p:stCondLst>
                                            <p:cond delay="1808"/>
                                          </p:stCondLst>
                                        </p:cTn>
                                        <p:tgtEl>
                                          <p:spTgt spid="3">
                                            <p:txEl>
                                              <p:pRg st="2" end="2"/>
                                            </p:txEl>
                                          </p:spTgt>
                                        </p:tgtEl>
                                      </p:cBhvr>
                                      <p:to x="100000" y="95000"/>
                                    </p:animScale>
                                    <p:animScale>
                                      <p:cBhvr>
                                        <p:cTn id="32" dur="166" decel="50000">
                                          <p:stCondLst>
                                            <p:cond delay="1834"/>
                                          </p:stCondLst>
                                        </p:cTn>
                                        <p:tgtEl>
                                          <p:spTgt spid="3">
                                            <p:txEl>
                                              <p:pRg st="2" end="2"/>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468582" y="221161"/>
            <a:ext cx="8963890" cy="6185326"/>
          </a:xfrm>
          <a:prstGeom prst="rect">
            <a:avLst/>
          </a:prstGeom>
        </p:spPr>
      </p:pic>
      <p:sp>
        <p:nvSpPr>
          <p:cNvPr id="4" name="Footer Placeholder 3"/>
          <p:cNvSpPr>
            <a:spLocks noGrp="1"/>
          </p:cNvSpPr>
          <p:nvPr>
            <p:ph type="ftr" sz="quarter" idx="11"/>
          </p:nvPr>
        </p:nvSpPr>
        <p:spPr/>
        <p:txBody>
          <a:bodyPr/>
          <a:lstStyle/>
          <a:p>
            <a:r>
              <a:rPr lang="en-US" smtClean="0"/>
              <a:t>A WEBINAR ON NEP-2020 @ GPREC,KURNOOL</a:t>
            </a:r>
            <a:endParaRPr lang="en-US"/>
          </a:p>
        </p:txBody>
      </p:sp>
    </p:spTree>
    <p:extLst>
      <p:ext uri="{BB962C8B-B14F-4D97-AF65-F5344CB8AC3E}">
        <p14:creationId xmlns:p14="http://schemas.microsoft.com/office/powerpoint/2010/main" val="53129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510884" y="499595"/>
            <a:ext cx="7951771" cy="5541767"/>
          </a:xfrm>
          <a:prstGeom prst="rect">
            <a:avLst/>
          </a:prstGeom>
        </p:spPr>
      </p:pic>
      <p:sp>
        <p:nvSpPr>
          <p:cNvPr id="4" name="Footer Placeholder 3"/>
          <p:cNvSpPr>
            <a:spLocks noGrp="1"/>
          </p:cNvSpPr>
          <p:nvPr>
            <p:ph type="ftr" sz="quarter" idx="11"/>
          </p:nvPr>
        </p:nvSpPr>
        <p:spPr/>
        <p:txBody>
          <a:bodyPr/>
          <a:lstStyle/>
          <a:p>
            <a:r>
              <a:rPr lang="en-US" smtClean="0"/>
              <a:t>A WEBINAR ON NEP-2020 @ GPREC,KURNOOL</a:t>
            </a:r>
            <a:endParaRPr lang="en-US"/>
          </a:p>
        </p:txBody>
      </p:sp>
    </p:spTree>
    <p:extLst>
      <p:ext uri="{BB962C8B-B14F-4D97-AF65-F5344CB8AC3E}">
        <p14:creationId xmlns:p14="http://schemas.microsoft.com/office/powerpoint/2010/main" val="55051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 WEBINAR ON NEP-2020 @ GPREC,KURNOOL</a:t>
            </a:r>
            <a:endParaRPr lang="en-US"/>
          </a:p>
        </p:txBody>
      </p:sp>
      <p:pic>
        <p:nvPicPr>
          <p:cNvPr id="6" name="Content Placeholder 5"/>
          <p:cNvPicPr>
            <a:picLocks noGrp="1" noChangeAspect="1"/>
          </p:cNvPicPr>
          <p:nvPr>
            <p:ph idx="1"/>
          </p:nvPr>
        </p:nvPicPr>
        <p:blipFill>
          <a:blip r:embed="rId2"/>
          <a:stretch>
            <a:fillRect/>
          </a:stretch>
        </p:blipFill>
        <p:spPr>
          <a:xfrm>
            <a:off x="464456" y="2008082"/>
            <a:ext cx="6153150" cy="3400425"/>
          </a:xfrm>
          <a:prstGeom prst="rect">
            <a:avLst/>
          </a:prstGeom>
        </p:spPr>
      </p:pic>
      <p:pic>
        <p:nvPicPr>
          <p:cNvPr id="5" name="Picture 4"/>
          <p:cNvPicPr>
            <a:picLocks noChangeAspect="1"/>
          </p:cNvPicPr>
          <p:nvPr/>
        </p:nvPicPr>
        <p:blipFill>
          <a:blip r:embed="rId3"/>
          <a:stretch>
            <a:fillRect/>
          </a:stretch>
        </p:blipFill>
        <p:spPr>
          <a:xfrm>
            <a:off x="2264229" y="841828"/>
            <a:ext cx="7239000" cy="533400"/>
          </a:xfrm>
          <a:prstGeom prst="rect">
            <a:avLst/>
          </a:prstGeom>
        </p:spPr>
      </p:pic>
      <p:pic>
        <p:nvPicPr>
          <p:cNvPr id="7" name="Content Placeholder 4"/>
          <p:cNvPicPr>
            <a:picLocks noChangeAspect="1"/>
          </p:cNvPicPr>
          <p:nvPr/>
        </p:nvPicPr>
        <p:blipFill>
          <a:blip r:embed="rId4"/>
          <a:stretch>
            <a:fillRect/>
          </a:stretch>
        </p:blipFill>
        <p:spPr>
          <a:xfrm>
            <a:off x="6617606" y="2124363"/>
            <a:ext cx="2741727" cy="3600571"/>
          </a:xfrm>
          <a:prstGeom prst="rect">
            <a:avLst/>
          </a:prstGeom>
        </p:spPr>
      </p:pic>
    </p:spTree>
    <p:extLst>
      <p:ext uri="{BB962C8B-B14F-4D97-AF65-F5344CB8AC3E}">
        <p14:creationId xmlns:p14="http://schemas.microsoft.com/office/powerpoint/2010/main" val="260701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1140</TotalTime>
  <Words>2357</Words>
  <Application>Microsoft Office PowerPoint</Application>
  <PresentationFormat>Widescreen</PresentationFormat>
  <Paragraphs>175</Paragraphs>
  <Slides>58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58</vt:i4>
      </vt:variant>
    </vt:vector>
  </HeadingPairs>
  <TitlesOfParts>
    <vt:vector size="68" baseType="lpstr">
      <vt:lpstr>Arial</vt:lpstr>
      <vt:lpstr>Arial Rounded MT Bold</vt:lpstr>
      <vt:lpstr>Bookman Old Style</vt:lpstr>
      <vt:lpstr>Calibri</vt:lpstr>
      <vt:lpstr>Copperplate Gothic Bold</vt:lpstr>
      <vt:lpstr>Times New Roman</vt:lpstr>
      <vt:lpstr>Trebuchet MS</vt:lpstr>
      <vt:lpstr>Wingdings</vt:lpstr>
      <vt:lpstr>Wingdings 3</vt:lpstr>
      <vt:lpstr>Facet</vt:lpstr>
      <vt:lpstr>A WEBINAR ON  NATIONAL EDUCATION POLICY-2020 </vt:lpstr>
      <vt:lpstr>PowerPoint Presentation</vt:lpstr>
      <vt:lpstr>PowerPoint Presentation</vt:lpstr>
      <vt:lpstr>PowerPoint Presentation</vt:lpstr>
      <vt:lpstr>PowerPoint Presentation</vt:lpstr>
      <vt:lpstr>Two notable observations from supreme court of India</vt:lpstr>
      <vt:lpstr>PowerPoint Presentation</vt:lpstr>
      <vt:lpstr>PowerPoint Presentation</vt:lpstr>
      <vt:lpstr>PowerPoint Presentation</vt:lpstr>
      <vt:lpstr>PowerPoint Presentation</vt:lpstr>
      <vt:lpstr>HIGHLIGHTS OF THE NEP 2020</vt:lpstr>
      <vt:lpstr>National Education Policy-2020 Reinventing the school education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Curtailing Dropout Rates and Ensuring Universal Access to Education at All Levels</vt:lpstr>
      <vt:lpstr>PowerPoint Presentation</vt:lpstr>
      <vt:lpstr>PowerPoint Presentation</vt:lpstr>
      <vt:lpstr>PowerPoint Presentation</vt:lpstr>
      <vt:lpstr>PowerPoint Presentation</vt:lpstr>
      <vt:lpstr>Holistic development of learners</vt:lpstr>
      <vt:lpstr>Reduce curriculum content to enhance essential learning and critical thinking</vt:lpstr>
      <vt:lpstr>PowerPoint Presentation</vt:lpstr>
      <vt:lpstr>Empower students through flexibility in course choices</vt:lpstr>
      <vt:lpstr>NEP 2020</vt:lpstr>
      <vt:lpstr>PowerPoint Presentation</vt:lpstr>
      <vt:lpstr>PowerPoint Presentation</vt:lpstr>
      <vt:lpstr>Some of the major problems currently faced by the higher education system in India include</vt:lpstr>
      <vt:lpstr>PowerPoint Presentation</vt:lpstr>
      <vt:lpstr>The policy’s vision includes the following key changes to the current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INSTITUTIONAL ARCHITECTURE</vt:lpstr>
      <vt:lpstr>PowerPoint Presentation</vt:lpstr>
      <vt:lpstr>PowerPoint Presentation</vt:lpstr>
      <vt:lpstr>PowerPoint Presentation</vt:lpstr>
      <vt:lpstr>PowerPoint Presentation</vt:lpstr>
      <vt:lpstr>PowerPoint Presentation</vt:lpstr>
      <vt:lpstr>PowerPoint Presentation</vt:lpstr>
      <vt:lpstr>Advantages of New Education Policy 2020 </vt:lpstr>
      <vt:lpstr>PowerPoint Presentation</vt:lpstr>
      <vt:lpstr>PowerPoint Presentation</vt:lpstr>
      <vt:lpstr>Drawbacks of the New Education Policy</vt:lpstr>
      <vt:lpstr>PowerPoint Presentation</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sivareddy</dc:creator>
  <cp:lastModifiedBy>sivareddy</cp:lastModifiedBy>
  <cp:revision>217</cp:revision>
  <dcterms:created xsi:type="dcterms:W3CDTF">2021-03-16T13:47:58Z</dcterms:created>
  <dcterms:modified xsi:type="dcterms:W3CDTF">2021-03-20T13:38:33Z</dcterms:modified>
</cp:coreProperties>
</file>